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3" r:id="rId20"/>
    <p:sldId id="274" r:id="rId21"/>
    <p:sldId id="275" r:id="rId22"/>
    <p:sldId id="276" r:id="rId23"/>
    <p:sldId id="282" r:id="rId24"/>
    <p:sldId id="277" r:id="rId25"/>
    <p:sldId id="284" r:id="rId26"/>
    <p:sldId id="28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rad Abdullayev" initials="MA" lastIdx="1" clrIdx="0">
    <p:extLst>
      <p:ext uri="{19B8F6BF-5375-455C-9EA6-DF929625EA0E}">
        <p15:presenceInfo xmlns:p15="http://schemas.microsoft.com/office/powerpoint/2012/main" userId="Murad Abdullaye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3E2488-5CEF-47B8-9803-46AC9E6BADF3}" v="80" dt="2022-11-06T20:24:31.1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49" autoAdjust="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CCE91E-CE1C-40BC-A465-C5C2F32CA054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1ADBB32-F9BC-40FD-817E-3CDE2EB1CC5C}">
      <dgm:prSet/>
      <dgm:spPr/>
      <dgm:t>
        <a:bodyPr/>
        <a:lstStyle/>
        <a:p>
          <a:r>
            <a:rPr lang="az-Latn-AZ" dirty="0"/>
            <a:t>Əsasən B rejim, xüsusi hallarda M rejim istifadə olunur</a:t>
          </a:r>
          <a:endParaRPr lang="en-US" dirty="0"/>
        </a:p>
      </dgm:t>
    </dgm:pt>
    <dgm:pt modelId="{F11D88C4-75BE-4185-9BF4-1DDEA0D031E7}" type="parTrans" cxnId="{DFD6DA19-FE7D-480B-98FA-A6B699F24B1B}">
      <dgm:prSet/>
      <dgm:spPr/>
      <dgm:t>
        <a:bodyPr/>
        <a:lstStyle/>
        <a:p>
          <a:endParaRPr lang="en-US"/>
        </a:p>
      </dgm:t>
    </dgm:pt>
    <dgm:pt modelId="{1A6E2DCD-C109-470A-98A5-2B10B45E1F73}" type="sibTrans" cxnId="{DFD6DA19-FE7D-480B-98FA-A6B699F24B1B}">
      <dgm:prSet/>
      <dgm:spPr/>
      <dgm:t>
        <a:bodyPr/>
        <a:lstStyle/>
        <a:p>
          <a:endParaRPr lang="en-US"/>
        </a:p>
      </dgm:t>
    </dgm:pt>
    <dgm:pt modelId="{A313370F-5FC5-4957-9D23-D9401F826F54}">
      <dgm:prSet/>
      <dgm:spPr/>
      <dgm:t>
        <a:bodyPr/>
        <a:lstStyle/>
        <a:p>
          <a:r>
            <a:rPr lang="az-Latn-AZ"/>
            <a:t>Artefaktların qiymətləndirilməsi əsas götürülür</a:t>
          </a:r>
          <a:endParaRPr lang="en-US"/>
        </a:p>
      </dgm:t>
    </dgm:pt>
    <dgm:pt modelId="{6F29F32A-714E-4665-8D2D-59FED27291D5}" type="parTrans" cxnId="{A191B116-9A9C-4516-9128-BD3CBCE19FFB}">
      <dgm:prSet/>
      <dgm:spPr/>
      <dgm:t>
        <a:bodyPr/>
        <a:lstStyle/>
        <a:p>
          <a:endParaRPr lang="en-US"/>
        </a:p>
      </dgm:t>
    </dgm:pt>
    <dgm:pt modelId="{D718005E-2B94-4B57-87C4-7712D8E916BA}" type="sibTrans" cxnId="{A191B116-9A9C-4516-9128-BD3CBCE19FFB}">
      <dgm:prSet/>
      <dgm:spPr/>
      <dgm:t>
        <a:bodyPr/>
        <a:lstStyle/>
        <a:p>
          <a:endParaRPr lang="en-US"/>
        </a:p>
      </dgm:t>
    </dgm:pt>
    <dgm:pt modelId="{D49D8929-C017-4ED1-8A6A-21E821680A1D}">
      <dgm:prSet/>
      <dgm:spPr/>
      <dgm:t>
        <a:bodyPr/>
        <a:lstStyle/>
        <a:p>
          <a:r>
            <a:rPr lang="az-Latn-AZ"/>
            <a:t>Plevranı önə çıxarmaq vacibdir</a:t>
          </a:r>
          <a:endParaRPr lang="en-US"/>
        </a:p>
      </dgm:t>
    </dgm:pt>
    <dgm:pt modelId="{31C43660-33A1-4D55-93F9-2B1F21CA83A4}" type="parTrans" cxnId="{2C4A0A15-6E8C-49C7-ABA7-4AECA2381C60}">
      <dgm:prSet/>
      <dgm:spPr/>
      <dgm:t>
        <a:bodyPr/>
        <a:lstStyle/>
        <a:p>
          <a:endParaRPr lang="en-US"/>
        </a:p>
      </dgm:t>
    </dgm:pt>
    <dgm:pt modelId="{3C63F372-D20E-43C1-873D-0DE241F7FF95}" type="sibTrans" cxnId="{2C4A0A15-6E8C-49C7-ABA7-4AECA2381C60}">
      <dgm:prSet/>
      <dgm:spPr/>
      <dgm:t>
        <a:bodyPr/>
        <a:lstStyle/>
        <a:p>
          <a:endParaRPr lang="en-US"/>
        </a:p>
      </dgm:t>
    </dgm:pt>
    <dgm:pt modelId="{1875A369-53D9-497D-8384-67BF8141A5C6}" type="pres">
      <dgm:prSet presAssocID="{ECCCE91E-CE1C-40BC-A465-C5C2F32CA054}" presName="linear" presStyleCnt="0">
        <dgm:presLayoutVars>
          <dgm:animLvl val="lvl"/>
          <dgm:resizeHandles val="exact"/>
        </dgm:presLayoutVars>
      </dgm:prSet>
      <dgm:spPr/>
    </dgm:pt>
    <dgm:pt modelId="{41A8321E-837A-4C2C-A123-6B21A44ACBA9}" type="pres">
      <dgm:prSet presAssocID="{41ADBB32-F9BC-40FD-817E-3CDE2EB1CC5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7EA93FD-B5D3-4F35-9EEC-A7E9A7362256}" type="pres">
      <dgm:prSet presAssocID="{1A6E2DCD-C109-470A-98A5-2B10B45E1F73}" presName="spacer" presStyleCnt="0"/>
      <dgm:spPr/>
    </dgm:pt>
    <dgm:pt modelId="{92196137-6374-45A9-8E33-E68A9D20E959}" type="pres">
      <dgm:prSet presAssocID="{A313370F-5FC5-4957-9D23-D9401F826F5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11F8434-370E-4DDE-A983-E84AF9037642}" type="pres">
      <dgm:prSet presAssocID="{D718005E-2B94-4B57-87C4-7712D8E916BA}" presName="spacer" presStyleCnt="0"/>
      <dgm:spPr/>
    </dgm:pt>
    <dgm:pt modelId="{246EFADF-1260-4DE6-8686-9F750DDFC155}" type="pres">
      <dgm:prSet presAssocID="{D49D8929-C017-4ED1-8A6A-21E821680A1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C6BEE06-5A4A-40FC-B46D-00FDABA9B1C8}" type="presOf" srcId="{41ADBB32-F9BC-40FD-817E-3CDE2EB1CC5C}" destId="{41A8321E-837A-4C2C-A123-6B21A44ACBA9}" srcOrd="0" destOrd="0" presId="urn:microsoft.com/office/officeart/2005/8/layout/vList2"/>
    <dgm:cxn modelId="{2C4A0A15-6E8C-49C7-ABA7-4AECA2381C60}" srcId="{ECCCE91E-CE1C-40BC-A465-C5C2F32CA054}" destId="{D49D8929-C017-4ED1-8A6A-21E821680A1D}" srcOrd="2" destOrd="0" parTransId="{31C43660-33A1-4D55-93F9-2B1F21CA83A4}" sibTransId="{3C63F372-D20E-43C1-873D-0DE241F7FF95}"/>
    <dgm:cxn modelId="{A191B116-9A9C-4516-9128-BD3CBCE19FFB}" srcId="{ECCCE91E-CE1C-40BC-A465-C5C2F32CA054}" destId="{A313370F-5FC5-4957-9D23-D9401F826F54}" srcOrd="1" destOrd="0" parTransId="{6F29F32A-714E-4665-8D2D-59FED27291D5}" sibTransId="{D718005E-2B94-4B57-87C4-7712D8E916BA}"/>
    <dgm:cxn modelId="{DFD6DA19-FE7D-480B-98FA-A6B699F24B1B}" srcId="{ECCCE91E-CE1C-40BC-A465-C5C2F32CA054}" destId="{41ADBB32-F9BC-40FD-817E-3CDE2EB1CC5C}" srcOrd="0" destOrd="0" parTransId="{F11D88C4-75BE-4185-9BF4-1DDEA0D031E7}" sibTransId="{1A6E2DCD-C109-470A-98A5-2B10B45E1F73}"/>
    <dgm:cxn modelId="{C050DD66-CD4E-4287-933F-B36BC93810DB}" type="presOf" srcId="{D49D8929-C017-4ED1-8A6A-21E821680A1D}" destId="{246EFADF-1260-4DE6-8686-9F750DDFC155}" srcOrd="0" destOrd="0" presId="urn:microsoft.com/office/officeart/2005/8/layout/vList2"/>
    <dgm:cxn modelId="{A77C497E-4B8F-4384-AE64-1B5905553FF4}" type="presOf" srcId="{A313370F-5FC5-4957-9D23-D9401F826F54}" destId="{92196137-6374-45A9-8E33-E68A9D20E959}" srcOrd="0" destOrd="0" presId="urn:microsoft.com/office/officeart/2005/8/layout/vList2"/>
    <dgm:cxn modelId="{2A86A4B2-F38D-41BA-B84F-7949AA7FFAC0}" type="presOf" srcId="{ECCCE91E-CE1C-40BC-A465-C5C2F32CA054}" destId="{1875A369-53D9-497D-8384-67BF8141A5C6}" srcOrd="0" destOrd="0" presId="urn:microsoft.com/office/officeart/2005/8/layout/vList2"/>
    <dgm:cxn modelId="{536C2231-1523-45C0-8CC6-2C48F2B18288}" type="presParOf" srcId="{1875A369-53D9-497D-8384-67BF8141A5C6}" destId="{41A8321E-837A-4C2C-A123-6B21A44ACBA9}" srcOrd="0" destOrd="0" presId="urn:microsoft.com/office/officeart/2005/8/layout/vList2"/>
    <dgm:cxn modelId="{E9D0FDBC-B417-4EE4-B090-8B2023A2B205}" type="presParOf" srcId="{1875A369-53D9-497D-8384-67BF8141A5C6}" destId="{77EA93FD-B5D3-4F35-9EEC-A7E9A7362256}" srcOrd="1" destOrd="0" presId="urn:microsoft.com/office/officeart/2005/8/layout/vList2"/>
    <dgm:cxn modelId="{7C27CC50-9726-4F4F-8C46-41FBC198ABB2}" type="presParOf" srcId="{1875A369-53D9-497D-8384-67BF8141A5C6}" destId="{92196137-6374-45A9-8E33-E68A9D20E959}" srcOrd="2" destOrd="0" presId="urn:microsoft.com/office/officeart/2005/8/layout/vList2"/>
    <dgm:cxn modelId="{32695BF7-6FF6-4E91-A58C-A6289B37080C}" type="presParOf" srcId="{1875A369-53D9-497D-8384-67BF8141A5C6}" destId="{211F8434-370E-4DDE-A983-E84AF9037642}" srcOrd="3" destOrd="0" presId="urn:microsoft.com/office/officeart/2005/8/layout/vList2"/>
    <dgm:cxn modelId="{71116055-672E-4A00-98E5-061ECCFC0CE5}" type="presParOf" srcId="{1875A369-53D9-497D-8384-67BF8141A5C6}" destId="{246EFADF-1260-4DE6-8686-9F750DDFC15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414E76-4BC2-4188-BABB-0F7EEE0BFF61}" type="doc">
      <dgm:prSet loTypeId="urn:microsoft.com/office/officeart/2016/7/layout/LinearBlockProcessNumbered" loCatId="process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582A1C9-32A7-4B06-8CA8-03125C107848}">
      <dgm:prSet/>
      <dgm:spPr/>
      <dgm:t>
        <a:bodyPr/>
        <a:lstStyle/>
        <a:p>
          <a:r>
            <a:rPr lang="az-Latn-AZ"/>
            <a:t>Plevral sindrom: pnevmotoraks, plevral effuziya</a:t>
          </a:r>
          <a:endParaRPr lang="en-US"/>
        </a:p>
      </dgm:t>
    </dgm:pt>
    <dgm:pt modelId="{F7FB70CD-2E2C-4E66-A24A-7F215F63317D}" type="parTrans" cxnId="{F7FB9FF8-DDC3-495D-890A-3801A7FF48E6}">
      <dgm:prSet/>
      <dgm:spPr/>
      <dgm:t>
        <a:bodyPr/>
        <a:lstStyle/>
        <a:p>
          <a:endParaRPr lang="en-US"/>
        </a:p>
      </dgm:t>
    </dgm:pt>
    <dgm:pt modelId="{7F2BD7DD-F400-4785-A2E5-0C05E3E6DBF5}" type="sibTrans" cxnId="{F7FB9FF8-DDC3-495D-890A-3801A7FF48E6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73F53D75-BC29-484F-A251-B44A67B50778}">
      <dgm:prSet/>
      <dgm:spPr/>
      <dgm:t>
        <a:bodyPr/>
        <a:lstStyle/>
        <a:p>
          <a:r>
            <a:rPr lang="az-Latn-AZ"/>
            <a:t>İnterstisial sindrom: ağciyər ödemi (kardiak və ya non kardiak), interstisial pnevmoniya, diffuz parenximal ağciyər xəstəlikləri (fibroz)</a:t>
          </a:r>
          <a:endParaRPr lang="en-US"/>
        </a:p>
      </dgm:t>
    </dgm:pt>
    <dgm:pt modelId="{6911266B-9FAD-4085-BE52-2CA7E1AC1E0A}" type="parTrans" cxnId="{F2A63CE6-26A9-4247-A771-B898E7FC5002}">
      <dgm:prSet/>
      <dgm:spPr/>
      <dgm:t>
        <a:bodyPr/>
        <a:lstStyle/>
        <a:p>
          <a:endParaRPr lang="en-US"/>
        </a:p>
      </dgm:t>
    </dgm:pt>
    <dgm:pt modelId="{54572D0B-CFEC-4F32-AF12-5F8582D5C764}" type="sibTrans" cxnId="{F2A63CE6-26A9-4247-A771-B898E7FC5002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59916E22-DB0C-4CAA-8256-AB56FD95F250}">
      <dgm:prSet/>
      <dgm:spPr/>
      <dgm:t>
        <a:bodyPr/>
        <a:lstStyle/>
        <a:p>
          <a:r>
            <a:rPr lang="az-Latn-AZ"/>
            <a:t>Alveolyar sindrom: pnevmoniya(infeksion), atelektaz, PE, kontuziya, ağciyər cr\mts</a:t>
          </a:r>
          <a:endParaRPr lang="en-US"/>
        </a:p>
      </dgm:t>
    </dgm:pt>
    <dgm:pt modelId="{3BAD2F12-0C0C-465F-89A5-07565884D8B5}" type="parTrans" cxnId="{E6F818B7-2C02-4CAB-8EEA-01487D7BBDB9}">
      <dgm:prSet/>
      <dgm:spPr/>
      <dgm:t>
        <a:bodyPr/>
        <a:lstStyle/>
        <a:p>
          <a:endParaRPr lang="en-US"/>
        </a:p>
      </dgm:t>
    </dgm:pt>
    <dgm:pt modelId="{E8EA2211-BB4A-4DEB-AB45-FF4C7C036AE5}" type="sibTrans" cxnId="{E6F818B7-2C02-4CAB-8EEA-01487D7BBDB9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983379E0-B49A-4D05-867D-2EA9650CAC2A}" type="pres">
      <dgm:prSet presAssocID="{7A414E76-4BC2-4188-BABB-0F7EEE0BFF61}" presName="Name0" presStyleCnt="0">
        <dgm:presLayoutVars>
          <dgm:animLvl val="lvl"/>
          <dgm:resizeHandles val="exact"/>
        </dgm:presLayoutVars>
      </dgm:prSet>
      <dgm:spPr/>
    </dgm:pt>
    <dgm:pt modelId="{105B7DF2-E09F-44EE-97F8-B7E7175B25AC}" type="pres">
      <dgm:prSet presAssocID="{8582A1C9-32A7-4B06-8CA8-03125C107848}" presName="compositeNode" presStyleCnt="0">
        <dgm:presLayoutVars>
          <dgm:bulletEnabled val="1"/>
        </dgm:presLayoutVars>
      </dgm:prSet>
      <dgm:spPr/>
    </dgm:pt>
    <dgm:pt modelId="{82343FBA-539B-44F4-ACBB-9FC47860A35E}" type="pres">
      <dgm:prSet presAssocID="{8582A1C9-32A7-4B06-8CA8-03125C107848}" presName="bgRect" presStyleLbl="alignNode1" presStyleIdx="0" presStyleCnt="3"/>
      <dgm:spPr/>
    </dgm:pt>
    <dgm:pt modelId="{E01E1C97-411E-4D13-AADA-F553EFDF2D4E}" type="pres">
      <dgm:prSet presAssocID="{7F2BD7DD-F400-4785-A2E5-0C05E3E6DBF5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1079C5C8-1557-4E64-8C5B-5B36D8936FFF}" type="pres">
      <dgm:prSet presAssocID="{8582A1C9-32A7-4B06-8CA8-03125C107848}" presName="nodeRect" presStyleLbl="alignNode1" presStyleIdx="0" presStyleCnt="3">
        <dgm:presLayoutVars>
          <dgm:bulletEnabled val="1"/>
        </dgm:presLayoutVars>
      </dgm:prSet>
      <dgm:spPr/>
    </dgm:pt>
    <dgm:pt modelId="{D77E2A0F-754E-462A-9F20-46A003D8B4FA}" type="pres">
      <dgm:prSet presAssocID="{7F2BD7DD-F400-4785-A2E5-0C05E3E6DBF5}" presName="sibTrans" presStyleCnt="0"/>
      <dgm:spPr/>
    </dgm:pt>
    <dgm:pt modelId="{B2F4F29A-BAF5-474F-98A7-E7B5D8F6D432}" type="pres">
      <dgm:prSet presAssocID="{73F53D75-BC29-484F-A251-B44A67B50778}" presName="compositeNode" presStyleCnt="0">
        <dgm:presLayoutVars>
          <dgm:bulletEnabled val="1"/>
        </dgm:presLayoutVars>
      </dgm:prSet>
      <dgm:spPr/>
    </dgm:pt>
    <dgm:pt modelId="{9C9626E1-F354-4177-B240-B44B07431AF3}" type="pres">
      <dgm:prSet presAssocID="{73F53D75-BC29-484F-A251-B44A67B50778}" presName="bgRect" presStyleLbl="alignNode1" presStyleIdx="1" presStyleCnt="3"/>
      <dgm:spPr/>
    </dgm:pt>
    <dgm:pt modelId="{9A276ECE-B710-45C1-903E-87548A98D474}" type="pres">
      <dgm:prSet presAssocID="{54572D0B-CFEC-4F32-AF12-5F8582D5C764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AEE80C0E-8318-4497-A593-A2C24B85089F}" type="pres">
      <dgm:prSet presAssocID="{73F53D75-BC29-484F-A251-B44A67B50778}" presName="nodeRect" presStyleLbl="alignNode1" presStyleIdx="1" presStyleCnt="3">
        <dgm:presLayoutVars>
          <dgm:bulletEnabled val="1"/>
        </dgm:presLayoutVars>
      </dgm:prSet>
      <dgm:spPr/>
    </dgm:pt>
    <dgm:pt modelId="{F0F58541-88CD-4DC1-AE4D-0E67AED44973}" type="pres">
      <dgm:prSet presAssocID="{54572D0B-CFEC-4F32-AF12-5F8582D5C764}" presName="sibTrans" presStyleCnt="0"/>
      <dgm:spPr/>
    </dgm:pt>
    <dgm:pt modelId="{B296CDC3-6A02-42CA-A263-F47676D26F74}" type="pres">
      <dgm:prSet presAssocID="{59916E22-DB0C-4CAA-8256-AB56FD95F250}" presName="compositeNode" presStyleCnt="0">
        <dgm:presLayoutVars>
          <dgm:bulletEnabled val="1"/>
        </dgm:presLayoutVars>
      </dgm:prSet>
      <dgm:spPr/>
    </dgm:pt>
    <dgm:pt modelId="{6CCB353C-0392-4466-9DCF-7884B462BD08}" type="pres">
      <dgm:prSet presAssocID="{59916E22-DB0C-4CAA-8256-AB56FD95F250}" presName="bgRect" presStyleLbl="alignNode1" presStyleIdx="2" presStyleCnt="3"/>
      <dgm:spPr/>
    </dgm:pt>
    <dgm:pt modelId="{961BB8F1-A3CD-4E85-A349-1FC27944289E}" type="pres">
      <dgm:prSet presAssocID="{E8EA2211-BB4A-4DEB-AB45-FF4C7C036AE5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E55A6DE2-DE9B-49F6-B740-F07D7CB1D667}" type="pres">
      <dgm:prSet presAssocID="{59916E22-DB0C-4CAA-8256-AB56FD95F250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830DBA10-8E55-4146-9132-CEEC26B7BD65}" type="presOf" srcId="{8582A1C9-32A7-4B06-8CA8-03125C107848}" destId="{1079C5C8-1557-4E64-8C5B-5B36D8936FFF}" srcOrd="1" destOrd="0" presId="urn:microsoft.com/office/officeart/2016/7/layout/LinearBlockProcessNumbered"/>
    <dgm:cxn modelId="{A7CBE71E-B209-4FBC-8619-CF87FA61B42B}" type="presOf" srcId="{59916E22-DB0C-4CAA-8256-AB56FD95F250}" destId="{E55A6DE2-DE9B-49F6-B740-F07D7CB1D667}" srcOrd="1" destOrd="0" presId="urn:microsoft.com/office/officeart/2016/7/layout/LinearBlockProcessNumbered"/>
    <dgm:cxn modelId="{27778B46-2658-4808-B01A-C737B7829FBC}" type="presOf" srcId="{7F2BD7DD-F400-4785-A2E5-0C05E3E6DBF5}" destId="{E01E1C97-411E-4D13-AADA-F553EFDF2D4E}" srcOrd="0" destOrd="0" presId="urn:microsoft.com/office/officeart/2016/7/layout/LinearBlockProcessNumbered"/>
    <dgm:cxn modelId="{FB983048-9834-40A9-A21A-DE688592E892}" type="presOf" srcId="{54572D0B-CFEC-4F32-AF12-5F8582D5C764}" destId="{9A276ECE-B710-45C1-903E-87548A98D474}" srcOrd="0" destOrd="0" presId="urn:microsoft.com/office/officeart/2016/7/layout/LinearBlockProcessNumbered"/>
    <dgm:cxn modelId="{7F744848-892F-42BB-BEB9-952D5D71A60F}" type="presOf" srcId="{73F53D75-BC29-484F-A251-B44A67B50778}" destId="{9C9626E1-F354-4177-B240-B44B07431AF3}" srcOrd="0" destOrd="0" presId="urn:microsoft.com/office/officeart/2016/7/layout/LinearBlockProcessNumbered"/>
    <dgm:cxn modelId="{E6F818B7-2C02-4CAB-8EEA-01487D7BBDB9}" srcId="{7A414E76-4BC2-4188-BABB-0F7EEE0BFF61}" destId="{59916E22-DB0C-4CAA-8256-AB56FD95F250}" srcOrd="2" destOrd="0" parTransId="{3BAD2F12-0C0C-465F-89A5-07565884D8B5}" sibTransId="{E8EA2211-BB4A-4DEB-AB45-FF4C7C036AE5}"/>
    <dgm:cxn modelId="{5D2F16BE-4CF7-41B9-86BD-5D419D423495}" type="presOf" srcId="{E8EA2211-BB4A-4DEB-AB45-FF4C7C036AE5}" destId="{961BB8F1-A3CD-4E85-A349-1FC27944289E}" srcOrd="0" destOrd="0" presId="urn:microsoft.com/office/officeart/2016/7/layout/LinearBlockProcessNumbered"/>
    <dgm:cxn modelId="{AA9C86E0-3E2D-40CA-8C0B-C13DDE2102FD}" type="presOf" srcId="{7A414E76-4BC2-4188-BABB-0F7EEE0BFF61}" destId="{983379E0-B49A-4D05-867D-2EA9650CAC2A}" srcOrd="0" destOrd="0" presId="urn:microsoft.com/office/officeart/2016/7/layout/LinearBlockProcessNumbered"/>
    <dgm:cxn modelId="{FD224EE4-CE94-4591-A97D-4E826E81FEFF}" type="presOf" srcId="{59916E22-DB0C-4CAA-8256-AB56FD95F250}" destId="{6CCB353C-0392-4466-9DCF-7884B462BD08}" srcOrd="0" destOrd="0" presId="urn:microsoft.com/office/officeart/2016/7/layout/LinearBlockProcessNumbered"/>
    <dgm:cxn modelId="{F2A63CE6-26A9-4247-A771-B898E7FC5002}" srcId="{7A414E76-4BC2-4188-BABB-0F7EEE0BFF61}" destId="{73F53D75-BC29-484F-A251-B44A67B50778}" srcOrd="1" destOrd="0" parTransId="{6911266B-9FAD-4085-BE52-2CA7E1AC1E0A}" sibTransId="{54572D0B-CFEC-4F32-AF12-5F8582D5C764}"/>
    <dgm:cxn modelId="{A3408DEA-84C4-4B41-B1C2-FB7A2A6BAB2E}" type="presOf" srcId="{8582A1C9-32A7-4B06-8CA8-03125C107848}" destId="{82343FBA-539B-44F4-ACBB-9FC47860A35E}" srcOrd="0" destOrd="0" presId="urn:microsoft.com/office/officeart/2016/7/layout/LinearBlockProcessNumbered"/>
    <dgm:cxn modelId="{F7FB9FF8-DDC3-495D-890A-3801A7FF48E6}" srcId="{7A414E76-4BC2-4188-BABB-0F7EEE0BFF61}" destId="{8582A1C9-32A7-4B06-8CA8-03125C107848}" srcOrd="0" destOrd="0" parTransId="{F7FB70CD-2E2C-4E66-A24A-7F215F63317D}" sibTransId="{7F2BD7DD-F400-4785-A2E5-0C05E3E6DBF5}"/>
    <dgm:cxn modelId="{F8E70BFF-8AA7-4B8B-A73E-EC4296CFE62C}" type="presOf" srcId="{73F53D75-BC29-484F-A251-B44A67B50778}" destId="{AEE80C0E-8318-4497-A593-A2C24B85089F}" srcOrd="1" destOrd="0" presId="urn:microsoft.com/office/officeart/2016/7/layout/LinearBlockProcessNumbered"/>
    <dgm:cxn modelId="{CB0B127A-A5E5-4190-AA11-8C42B37D0A24}" type="presParOf" srcId="{983379E0-B49A-4D05-867D-2EA9650CAC2A}" destId="{105B7DF2-E09F-44EE-97F8-B7E7175B25AC}" srcOrd="0" destOrd="0" presId="urn:microsoft.com/office/officeart/2016/7/layout/LinearBlockProcessNumbered"/>
    <dgm:cxn modelId="{ADF022EC-37A2-44D7-AEFA-0543FE827C36}" type="presParOf" srcId="{105B7DF2-E09F-44EE-97F8-B7E7175B25AC}" destId="{82343FBA-539B-44F4-ACBB-9FC47860A35E}" srcOrd="0" destOrd="0" presId="urn:microsoft.com/office/officeart/2016/7/layout/LinearBlockProcessNumbered"/>
    <dgm:cxn modelId="{4916A2A8-7CBD-4B4F-8C31-078D28BCB731}" type="presParOf" srcId="{105B7DF2-E09F-44EE-97F8-B7E7175B25AC}" destId="{E01E1C97-411E-4D13-AADA-F553EFDF2D4E}" srcOrd="1" destOrd="0" presId="urn:microsoft.com/office/officeart/2016/7/layout/LinearBlockProcessNumbered"/>
    <dgm:cxn modelId="{BE429E69-0ECF-43C1-B95A-5AFA5E33587E}" type="presParOf" srcId="{105B7DF2-E09F-44EE-97F8-B7E7175B25AC}" destId="{1079C5C8-1557-4E64-8C5B-5B36D8936FFF}" srcOrd="2" destOrd="0" presId="urn:microsoft.com/office/officeart/2016/7/layout/LinearBlockProcessNumbered"/>
    <dgm:cxn modelId="{B1A2C38D-02EA-44A0-B44B-7A49CCECA2E1}" type="presParOf" srcId="{983379E0-B49A-4D05-867D-2EA9650CAC2A}" destId="{D77E2A0F-754E-462A-9F20-46A003D8B4FA}" srcOrd="1" destOrd="0" presId="urn:microsoft.com/office/officeart/2016/7/layout/LinearBlockProcessNumbered"/>
    <dgm:cxn modelId="{F814E711-A44B-4433-8074-0FC50E41FE93}" type="presParOf" srcId="{983379E0-B49A-4D05-867D-2EA9650CAC2A}" destId="{B2F4F29A-BAF5-474F-98A7-E7B5D8F6D432}" srcOrd="2" destOrd="0" presId="urn:microsoft.com/office/officeart/2016/7/layout/LinearBlockProcessNumbered"/>
    <dgm:cxn modelId="{7C4704D4-4AAE-4D5D-938D-A170C20B4630}" type="presParOf" srcId="{B2F4F29A-BAF5-474F-98A7-E7B5D8F6D432}" destId="{9C9626E1-F354-4177-B240-B44B07431AF3}" srcOrd="0" destOrd="0" presId="urn:microsoft.com/office/officeart/2016/7/layout/LinearBlockProcessNumbered"/>
    <dgm:cxn modelId="{F85156B4-E2C8-4735-A788-836875154AED}" type="presParOf" srcId="{B2F4F29A-BAF5-474F-98A7-E7B5D8F6D432}" destId="{9A276ECE-B710-45C1-903E-87548A98D474}" srcOrd="1" destOrd="0" presId="urn:microsoft.com/office/officeart/2016/7/layout/LinearBlockProcessNumbered"/>
    <dgm:cxn modelId="{8FDE660E-C7F5-41EC-A7D1-4AB9F917F9B3}" type="presParOf" srcId="{B2F4F29A-BAF5-474F-98A7-E7B5D8F6D432}" destId="{AEE80C0E-8318-4497-A593-A2C24B85089F}" srcOrd="2" destOrd="0" presId="urn:microsoft.com/office/officeart/2016/7/layout/LinearBlockProcessNumbered"/>
    <dgm:cxn modelId="{D927A116-FEDB-4A08-B69E-4E557AE93FA4}" type="presParOf" srcId="{983379E0-B49A-4D05-867D-2EA9650CAC2A}" destId="{F0F58541-88CD-4DC1-AE4D-0E67AED44973}" srcOrd="3" destOrd="0" presId="urn:microsoft.com/office/officeart/2016/7/layout/LinearBlockProcessNumbered"/>
    <dgm:cxn modelId="{4C521508-D294-4CD8-BDF3-810D9129C66D}" type="presParOf" srcId="{983379E0-B49A-4D05-867D-2EA9650CAC2A}" destId="{B296CDC3-6A02-42CA-A263-F47676D26F74}" srcOrd="4" destOrd="0" presId="urn:microsoft.com/office/officeart/2016/7/layout/LinearBlockProcessNumbered"/>
    <dgm:cxn modelId="{3BDBFF66-B72C-4D01-83E8-DFB11CE6D548}" type="presParOf" srcId="{B296CDC3-6A02-42CA-A263-F47676D26F74}" destId="{6CCB353C-0392-4466-9DCF-7884B462BD08}" srcOrd="0" destOrd="0" presId="urn:microsoft.com/office/officeart/2016/7/layout/LinearBlockProcessNumbered"/>
    <dgm:cxn modelId="{DB936802-3F04-440A-A3F5-2A67E3FD37A9}" type="presParOf" srcId="{B296CDC3-6A02-42CA-A263-F47676D26F74}" destId="{961BB8F1-A3CD-4E85-A349-1FC27944289E}" srcOrd="1" destOrd="0" presId="urn:microsoft.com/office/officeart/2016/7/layout/LinearBlockProcessNumbered"/>
    <dgm:cxn modelId="{3A067810-0F24-40DA-B712-8F03EDA445CB}" type="presParOf" srcId="{B296CDC3-6A02-42CA-A263-F47676D26F74}" destId="{E55A6DE2-DE9B-49F6-B740-F07D7CB1D667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BCCFA5-B5F8-4682-A806-D6C93A3F4CF1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DB50FBC-F273-482F-A411-0A51EFF11EAA}">
      <dgm:prSet/>
      <dgm:spPr/>
      <dgm:t>
        <a:bodyPr/>
        <a:lstStyle/>
        <a:p>
          <a:r>
            <a:rPr lang="az-Latn-AZ"/>
            <a:t>1.Ağciyər sürüşməsi (lung sliding)</a:t>
          </a:r>
          <a:endParaRPr lang="en-US"/>
        </a:p>
      </dgm:t>
    </dgm:pt>
    <dgm:pt modelId="{F17BF1F4-7D7E-419F-95C6-B7A2667311AA}" type="parTrans" cxnId="{F36B574E-8362-48D0-AEDF-D381AE94F8B5}">
      <dgm:prSet/>
      <dgm:spPr/>
      <dgm:t>
        <a:bodyPr/>
        <a:lstStyle/>
        <a:p>
          <a:endParaRPr lang="en-US"/>
        </a:p>
      </dgm:t>
    </dgm:pt>
    <dgm:pt modelId="{B40C7544-7F6A-4C2D-ACCE-E03294BFE3C5}" type="sibTrans" cxnId="{F36B574E-8362-48D0-AEDF-D381AE94F8B5}">
      <dgm:prSet/>
      <dgm:spPr/>
      <dgm:t>
        <a:bodyPr/>
        <a:lstStyle/>
        <a:p>
          <a:endParaRPr lang="en-US"/>
        </a:p>
      </dgm:t>
    </dgm:pt>
    <dgm:pt modelId="{E45B09D9-2682-4835-9793-C6D6F583FF0C}">
      <dgm:prSet/>
      <dgm:spPr/>
      <dgm:t>
        <a:bodyPr/>
        <a:lstStyle/>
        <a:p>
          <a:r>
            <a:rPr lang="az-Latn-AZ"/>
            <a:t>2. Yarasa əlaməti (bat sign) </a:t>
          </a:r>
          <a:endParaRPr lang="en-US"/>
        </a:p>
      </dgm:t>
    </dgm:pt>
    <dgm:pt modelId="{4BDB97E4-CF83-4516-A998-E6656F1D9A27}" type="parTrans" cxnId="{6B0687CA-9D6D-4DF5-A8A9-6CB6C424A7C2}">
      <dgm:prSet/>
      <dgm:spPr/>
      <dgm:t>
        <a:bodyPr/>
        <a:lstStyle/>
        <a:p>
          <a:endParaRPr lang="en-US"/>
        </a:p>
      </dgm:t>
    </dgm:pt>
    <dgm:pt modelId="{9FBF1299-826A-4DE6-A2F2-73AF5A27D75E}" type="sibTrans" cxnId="{6B0687CA-9D6D-4DF5-A8A9-6CB6C424A7C2}">
      <dgm:prSet/>
      <dgm:spPr/>
      <dgm:t>
        <a:bodyPr/>
        <a:lstStyle/>
        <a:p>
          <a:endParaRPr lang="en-US"/>
        </a:p>
      </dgm:t>
    </dgm:pt>
    <dgm:pt modelId="{8C8B63CC-5D3F-428A-8D94-220524392F91}">
      <dgm:prSet/>
      <dgm:spPr/>
      <dgm:t>
        <a:bodyPr/>
        <a:lstStyle/>
        <a:p>
          <a:r>
            <a:rPr lang="az-Latn-AZ"/>
            <a:t>3. Dəniz kənarı əlaməti (Sea shore sign)</a:t>
          </a:r>
          <a:endParaRPr lang="en-US"/>
        </a:p>
      </dgm:t>
    </dgm:pt>
    <dgm:pt modelId="{A0126D6D-F7F0-4EF6-A128-C73A56A977B6}" type="parTrans" cxnId="{A70848E6-4483-48FE-B7E2-7ED25C9E9AF8}">
      <dgm:prSet/>
      <dgm:spPr/>
      <dgm:t>
        <a:bodyPr/>
        <a:lstStyle/>
        <a:p>
          <a:endParaRPr lang="en-US"/>
        </a:p>
      </dgm:t>
    </dgm:pt>
    <dgm:pt modelId="{1D01249A-647D-41C1-8A87-AD4E08559EFD}" type="sibTrans" cxnId="{A70848E6-4483-48FE-B7E2-7ED25C9E9AF8}">
      <dgm:prSet/>
      <dgm:spPr/>
      <dgm:t>
        <a:bodyPr/>
        <a:lstStyle/>
        <a:p>
          <a:endParaRPr lang="en-US"/>
        </a:p>
      </dgm:t>
    </dgm:pt>
    <dgm:pt modelId="{F26FF3A1-E149-41F4-8449-13A33662809E}">
      <dgm:prSet/>
      <dgm:spPr/>
      <dgm:t>
        <a:bodyPr/>
        <a:lstStyle/>
        <a:p>
          <a:r>
            <a:rPr lang="az-Latn-AZ"/>
            <a:t>4. A xəttlərin olması</a:t>
          </a:r>
          <a:endParaRPr lang="en-US"/>
        </a:p>
      </dgm:t>
    </dgm:pt>
    <dgm:pt modelId="{04CA5F54-02FC-4389-85EA-345B315CC92F}" type="parTrans" cxnId="{C24DD816-FB4B-466C-80D2-6E2A9A0C21C7}">
      <dgm:prSet/>
      <dgm:spPr/>
      <dgm:t>
        <a:bodyPr/>
        <a:lstStyle/>
        <a:p>
          <a:endParaRPr lang="en-US"/>
        </a:p>
      </dgm:t>
    </dgm:pt>
    <dgm:pt modelId="{1171CA9B-E369-4799-A192-4E0EE1CD6261}" type="sibTrans" cxnId="{C24DD816-FB4B-466C-80D2-6E2A9A0C21C7}">
      <dgm:prSet/>
      <dgm:spPr/>
      <dgm:t>
        <a:bodyPr/>
        <a:lstStyle/>
        <a:p>
          <a:endParaRPr lang="en-US"/>
        </a:p>
      </dgm:t>
    </dgm:pt>
    <dgm:pt modelId="{063F577D-0C92-4C7B-A3F8-9F17DCFB85DB}" type="pres">
      <dgm:prSet presAssocID="{D2BCCFA5-B5F8-4682-A806-D6C93A3F4CF1}" presName="linear" presStyleCnt="0">
        <dgm:presLayoutVars>
          <dgm:animLvl val="lvl"/>
          <dgm:resizeHandles val="exact"/>
        </dgm:presLayoutVars>
      </dgm:prSet>
      <dgm:spPr/>
    </dgm:pt>
    <dgm:pt modelId="{F7555C3E-C6F9-47DF-BA8A-1175E1C45D31}" type="pres">
      <dgm:prSet presAssocID="{0DB50FBC-F273-482F-A411-0A51EFF11EA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75C3580-94B9-494B-879A-43FE6A928D51}" type="pres">
      <dgm:prSet presAssocID="{B40C7544-7F6A-4C2D-ACCE-E03294BFE3C5}" presName="spacer" presStyleCnt="0"/>
      <dgm:spPr/>
    </dgm:pt>
    <dgm:pt modelId="{1E47507C-DF45-403E-8846-4EAD615CB889}" type="pres">
      <dgm:prSet presAssocID="{E45B09D9-2682-4835-9793-C6D6F583FF0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800E61B-FC27-4B31-906C-4BCB27C0AEC1}" type="pres">
      <dgm:prSet presAssocID="{9FBF1299-826A-4DE6-A2F2-73AF5A27D75E}" presName="spacer" presStyleCnt="0"/>
      <dgm:spPr/>
    </dgm:pt>
    <dgm:pt modelId="{CAD94F35-CF9E-460A-AC67-116B8E515D58}" type="pres">
      <dgm:prSet presAssocID="{8C8B63CC-5D3F-428A-8D94-220524392F9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9039A5B-070E-4A4F-BFD6-36B7C7C90763}" type="pres">
      <dgm:prSet presAssocID="{1D01249A-647D-41C1-8A87-AD4E08559EFD}" presName="spacer" presStyleCnt="0"/>
      <dgm:spPr/>
    </dgm:pt>
    <dgm:pt modelId="{DE48D7E1-CBC2-41E7-8361-59E23EBEBF62}" type="pres">
      <dgm:prSet presAssocID="{F26FF3A1-E149-41F4-8449-13A33662809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A2E570E-3720-49EC-BB8C-C078FC50D4E1}" type="presOf" srcId="{E45B09D9-2682-4835-9793-C6D6F583FF0C}" destId="{1E47507C-DF45-403E-8846-4EAD615CB889}" srcOrd="0" destOrd="0" presId="urn:microsoft.com/office/officeart/2005/8/layout/vList2"/>
    <dgm:cxn modelId="{C24DD816-FB4B-466C-80D2-6E2A9A0C21C7}" srcId="{D2BCCFA5-B5F8-4682-A806-D6C93A3F4CF1}" destId="{F26FF3A1-E149-41F4-8449-13A33662809E}" srcOrd="3" destOrd="0" parTransId="{04CA5F54-02FC-4389-85EA-345B315CC92F}" sibTransId="{1171CA9B-E369-4799-A192-4E0EE1CD6261}"/>
    <dgm:cxn modelId="{240F6C1C-8636-472C-8C8A-192E43E0EE9B}" type="presOf" srcId="{8C8B63CC-5D3F-428A-8D94-220524392F91}" destId="{CAD94F35-CF9E-460A-AC67-116B8E515D58}" srcOrd="0" destOrd="0" presId="urn:microsoft.com/office/officeart/2005/8/layout/vList2"/>
    <dgm:cxn modelId="{F36B574E-8362-48D0-AEDF-D381AE94F8B5}" srcId="{D2BCCFA5-B5F8-4682-A806-D6C93A3F4CF1}" destId="{0DB50FBC-F273-482F-A411-0A51EFF11EAA}" srcOrd="0" destOrd="0" parTransId="{F17BF1F4-7D7E-419F-95C6-B7A2667311AA}" sibTransId="{B40C7544-7F6A-4C2D-ACCE-E03294BFE3C5}"/>
    <dgm:cxn modelId="{BAF3D1A7-5858-4D89-AF22-708A8FD0D0AF}" type="presOf" srcId="{D2BCCFA5-B5F8-4682-A806-D6C93A3F4CF1}" destId="{063F577D-0C92-4C7B-A3F8-9F17DCFB85DB}" srcOrd="0" destOrd="0" presId="urn:microsoft.com/office/officeart/2005/8/layout/vList2"/>
    <dgm:cxn modelId="{6B0687CA-9D6D-4DF5-A8A9-6CB6C424A7C2}" srcId="{D2BCCFA5-B5F8-4682-A806-D6C93A3F4CF1}" destId="{E45B09D9-2682-4835-9793-C6D6F583FF0C}" srcOrd="1" destOrd="0" parTransId="{4BDB97E4-CF83-4516-A998-E6656F1D9A27}" sibTransId="{9FBF1299-826A-4DE6-A2F2-73AF5A27D75E}"/>
    <dgm:cxn modelId="{0E5E39DE-03AC-4FA8-8B88-748CA28413C6}" type="presOf" srcId="{F26FF3A1-E149-41F4-8449-13A33662809E}" destId="{DE48D7E1-CBC2-41E7-8361-59E23EBEBF62}" srcOrd="0" destOrd="0" presId="urn:microsoft.com/office/officeart/2005/8/layout/vList2"/>
    <dgm:cxn modelId="{A70848E6-4483-48FE-B7E2-7ED25C9E9AF8}" srcId="{D2BCCFA5-B5F8-4682-A806-D6C93A3F4CF1}" destId="{8C8B63CC-5D3F-428A-8D94-220524392F91}" srcOrd="2" destOrd="0" parTransId="{A0126D6D-F7F0-4EF6-A128-C73A56A977B6}" sibTransId="{1D01249A-647D-41C1-8A87-AD4E08559EFD}"/>
    <dgm:cxn modelId="{72F4FFFA-26CF-4912-BA19-7A889C6B271E}" type="presOf" srcId="{0DB50FBC-F273-482F-A411-0A51EFF11EAA}" destId="{F7555C3E-C6F9-47DF-BA8A-1175E1C45D31}" srcOrd="0" destOrd="0" presId="urn:microsoft.com/office/officeart/2005/8/layout/vList2"/>
    <dgm:cxn modelId="{6FF9A1B2-C4D7-4C60-AACD-A553F211C7B6}" type="presParOf" srcId="{063F577D-0C92-4C7B-A3F8-9F17DCFB85DB}" destId="{F7555C3E-C6F9-47DF-BA8A-1175E1C45D31}" srcOrd="0" destOrd="0" presId="urn:microsoft.com/office/officeart/2005/8/layout/vList2"/>
    <dgm:cxn modelId="{36140842-2EA5-4F09-BF5B-3419990D7F0C}" type="presParOf" srcId="{063F577D-0C92-4C7B-A3F8-9F17DCFB85DB}" destId="{175C3580-94B9-494B-879A-43FE6A928D51}" srcOrd="1" destOrd="0" presId="urn:microsoft.com/office/officeart/2005/8/layout/vList2"/>
    <dgm:cxn modelId="{04244972-12FC-412C-BBAA-C09ACAB08EED}" type="presParOf" srcId="{063F577D-0C92-4C7B-A3F8-9F17DCFB85DB}" destId="{1E47507C-DF45-403E-8846-4EAD615CB889}" srcOrd="2" destOrd="0" presId="urn:microsoft.com/office/officeart/2005/8/layout/vList2"/>
    <dgm:cxn modelId="{D6702A22-26A3-42FC-929E-FD8CE3A65E0D}" type="presParOf" srcId="{063F577D-0C92-4C7B-A3F8-9F17DCFB85DB}" destId="{7800E61B-FC27-4B31-906C-4BCB27C0AEC1}" srcOrd="3" destOrd="0" presId="urn:microsoft.com/office/officeart/2005/8/layout/vList2"/>
    <dgm:cxn modelId="{A03FF2FE-C2FB-410B-93CC-F8A60126ACC9}" type="presParOf" srcId="{063F577D-0C92-4C7B-A3F8-9F17DCFB85DB}" destId="{CAD94F35-CF9E-460A-AC67-116B8E515D58}" srcOrd="4" destOrd="0" presId="urn:microsoft.com/office/officeart/2005/8/layout/vList2"/>
    <dgm:cxn modelId="{850BB682-55A6-4368-8EB1-C9E7398D5D7C}" type="presParOf" srcId="{063F577D-0C92-4C7B-A3F8-9F17DCFB85DB}" destId="{E9039A5B-070E-4A4F-BFD6-36B7C7C90763}" srcOrd="5" destOrd="0" presId="urn:microsoft.com/office/officeart/2005/8/layout/vList2"/>
    <dgm:cxn modelId="{168F026A-1250-46EC-9262-B3ECD7190C55}" type="presParOf" srcId="{063F577D-0C92-4C7B-A3F8-9F17DCFB85DB}" destId="{DE48D7E1-CBC2-41E7-8361-59E23EBEBF6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238B0D-73E1-4C5A-9938-76C76D11824F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41F3B5D-9BE4-4BFA-942D-3C1518E03929}">
      <dgm:prSet/>
      <dgm:spPr/>
      <dgm:t>
        <a:bodyPr/>
        <a:lstStyle/>
        <a:p>
          <a:r>
            <a:rPr lang="az-Latn-AZ" dirty="0"/>
            <a:t>BLUE protokol</a:t>
          </a:r>
          <a:endParaRPr lang="en-US" dirty="0"/>
        </a:p>
      </dgm:t>
    </dgm:pt>
    <dgm:pt modelId="{E27E5631-6DD8-4AB4-B1FD-7542ACAF8A71}" type="parTrans" cxnId="{66A632A6-ADEB-46CE-8923-FB12DE4FFB09}">
      <dgm:prSet/>
      <dgm:spPr/>
      <dgm:t>
        <a:bodyPr/>
        <a:lstStyle/>
        <a:p>
          <a:endParaRPr lang="en-US"/>
        </a:p>
      </dgm:t>
    </dgm:pt>
    <dgm:pt modelId="{F61B0BC4-0710-49C3-9278-824F73AABDED}" type="sibTrans" cxnId="{66A632A6-ADEB-46CE-8923-FB12DE4FFB09}">
      <dgm:prSet/>
      <dgm:spPr/>
      <dgm:t>
        <a:bodyPr/>
        <a:lstStyle/>
        <a:p>
          <a:endParaRPr lang="en-US"/>
        </a:p>
      </dgm:t>
    </dgm:pt>
    <dgm:pt modelId="{CFDEA835-97AF-44C7-AB5F-85B9AF8AFAA8}" type="pres">
      <dgm:prSet presAssocID="{DE238B0D-73E1-4C5A-9938-76C76D11824F}" presName="linear" presStyleCnt="0">
        <dgm:presLayoutVars>
          <dgm:animLvl val="lvl"/>
          <dgm:resizeHandles val="exact"/>
        </dgm:presLayoutVars>
      </dgm:prSet>
      <dgm:spPr/>
    </dgm:pt>
    <dgm:pt modelId="{40BB3318-150B-452A-A904-6E12A0388A3B}" type="pres">
      <dgm:prSet presAssocID="{441F3B5D-9BE4-4BFA-942D-3C1518E0392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6AFD427E-F500-459F-B059-F5CA3348C75E}" type="presOf" srcId="{441F3B5D-9BE4-4BFA-942D-3C1518E03929}" destId="{40BB3318-150B-452A-A904-6E12A0388A3B}" srcOrd="0" destOrd="0" presId="urn:microsoft.com/office/officeart/2005/8/layout/vList2"/>
    <dgm:cxn modelId="{0502F9A3-2502-475B-A3C2-DF4F2C82B89F}" type="presOf" srcId="{DE238B0D-73E1-4C5A-9938-76C76D11824F}" destId="{CFDEA835-97AF-44C7-AB5F-85B9AF8AFAA8}" srcOrd="0" destOrd="0" presId="urn:microsoft.com/office/officeart/2005/8/layout/vList2"/>
    <dgm:cxn modelId="{66A632A6-ADEB-46CE-8923-FB12DE4FFB09}" srcId="{DE238B0D-73E1-4C5A-9938-76C76D11824F}" destId="{441F3B5D-9BE4-4BFA-942D-3C1518E03929}" srcOrd="0" destOrd="0" parTransId="{E27E5631-6DD8-4AB4-B1FD-7542ACAF8A71}" sibTransId="{F61B0BC4-0710-49C3-9278-824F73AABDED}"/>
    <dgm:cxn modelId="{F45C88AE-DFC8-459D-80AB-B771CEAE5122}" type="presParOf" srcId="{CFDEA835-97AF-44C7-AB5F-85B9AF8AFAA8}" destId="{40BB3318-150B-452A-A904-6E12A0388A3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0E836C6-D892-451E-AE79-3843FDC93F4E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17F8071-7BD8-41ED-9597-DC9F494F4690}">
      <dgm:prSet/>
      <dgm:spPr/>
      <dgm:t>
        <a:bodyPr/>
        <a:lstStyle/>
        <a:p>
          <a:r>
            <a:rPr lang="az-Latn-AZ"/>
            <a:t>Ağciyər sürüşməsi (lung sliding) olmaması</a:t>
          </a:r>
          <a:endParaRPr lang="en-US"/>
        </a:p>
      </dgm:t>
    </dgm:pt>
    <dgm:pt modelId="{2FC551E9-A28D-471D-B983-50997347EDE6}" type="parTrans" cxnId="{603C34AF-10FB-4B0D-A5E7-B429B22717C6}">
      <dgm:prSet/>
      <dgm:spPr/>
      <dgm:t>
        <a:bodyPr/>
        <a:lstStyle/>
        <a:p>
          <a:endParaRPr lang="en-US"/>
        </a:p>
      </dgm:t>
    </dgm:pt>
    <dgm:pt modelId="{2FA7832A-42AE-4B20-BDC8-8AA607CA8637}" type="sibTrans" cxnId="{603C34AF-10FB-4B0D-A5E7-B429B22717C6}">
      <dgm:prSet/>
      <dgm:spPr/>
      <dgm:t>
        <a:bodyPr/>
        <a:lstStyle/>
        <a:p>
          <a:endParaRPr lang="en-US"/>
        </a:p>
      </dgm:t>
    </dgm:pt>
    <dgm:pt modelId="{AEB88894-3FC8-4381-83DC-61EDE8B02241}">
      <dgm:prSet/>
      <dgm:spPr/>
      <dgm:t>
        <a:bodyPr/>
        <a:lstStyle/>
        <a:p>
          <a:r>
            <a:rPr lang="az-Latn-AZ"/>
            <a:t>Ağciyər nöqtəsi (lung point)</a:t>
          </a:r>
          <a:endParaRPr lang="en-US"/>
        </a:p>
      </dgm:t>
    </dgm:pt>
    <dgm:pt modelId="{24C8E44E-E045-4473-AA15-4678FAFCAC71}" type="parTrans" cxnId="{0D414346-2177-4CFA-817A-D2A6FB684D70}">
      <dgm:prSet/>
      <dgm:spPr/>
      <dgm:t>
        <a:bodyPr/>
        <a:lstStyle/>
        <a:p>
          <a:endParaRPr lang="en-US"/>
        </a:p>
      </dgm:t>
    </dgm:pt>
    <dgm:pt modelId="{87C7C920-8D2C-47D6-8514-A3524A7DE272}" type="sibTrans" cxnId="{0D414346-2177-4CFA-817A-D2A6FB684D70}">
      <dgm:prSet/>
      <dgm:spPr/>
      <dgm:t>
        <a:bodyPr/>
        <a:lstStyle/>
        <a:p>
          <a:endParaRPr lang="en-US"/>
        </a:p>
      </dgm:t>
    </dgm:pt>
    <dgm:pt modelId="{C791BA19-A057-4C26-95F1-96427B8F7737}">
      <dgm:prSet/>
      <dgm:spPr/>
      <dgm:t>
        <a:bodyPr/>
        <a:lstStyle/>
        <a:p>
          <a:r>
            <a:rPr lang="az-Latn-AZ"/>
            <a:t>Stratosfer (barkod) işarəsi </a:t>
          </a:r>
          <a:endParaRPr lang="en-US"/>
        </a:p>
      </dgm:t>
    </dgm:pt>
    <dgm:pt modelId="{06DEF657-088E-4C72-819A-09302CD4766D}" type="parTrans" cxnId="{B6D7920E-949A-4F73-98C8-EA34F3101942}">
      <dgm:prSet/>
      <dgm:spPr/>
      <dgm:t>
        <a:bodyPr/>
        <a:lstStyle/>
        <a:p>
          <a:endParaRPr lang="en-US"/>
        </a:p>
      </dgm:t>
    </dgm:pt>
    <dgm:pt modelId="{B2BB07E6-7DF9-467C-8AEB-6BF7E4BD6F72}" type="sibTrans" cxnId="{B6D7920E-949A-4F73-98C8-EA34F3101942}">
      <dgm:prSet/>
      <dgm:spPr/>
      <dgm:t>
        <a:bodyPr/>
        <a:lstStyle/>
        <a:p>
          <a:endParaRPr lang="en-US"/>
        </a:p>
      </dgm:t>
    </dgm:pt>
    <dgm:pt modelId="{FE7FCF52-6141-40F4-8FE8-B05A7ED9CB6C}">
      <dgm:prSet/>
      <dgm:spPr/>
      <dgm:t>
        <a:bodyPr/>
        <a:lstStyle/>
        <a:p>
          <a:r>
            <a:rPr lang="az-Latn-AZ"/>
            <a:t>Ağciyər nəbzi (lung pulse) olmaması</a:t>
          </a:r>
          <a:endParaRPr lang="en-US"/>
        </a:p>
      </dgm:t>
    </dgm:pt>
    <dgm:pt modelId="{F402DDE3-E61A-4EF6-BE58-0576467E13E9}" type="parTrans" cxnId="{5454273D-C78C-429B-8242-241A86AD22AA}">
      <dgm:prSet/>
      <dgm:spPr/>
      <dgm:t>
        <a:bodyPr/>
        <a:lstStyle/>
        <a:p>
          <a:endParaRPr lang="en-US"/>
        </a:p>
      </dgm:t>
    </dgm:pt>
    <dgm:pt modelId="{C25D194A-E0F3-4AB9-B6D3-587364E09566}" type="sibTrans" cxnId="{5454273D-C78C-429B-8242-241A86AD22AA}">
      <dgm:prSet/>
      <dgm:spPr/>
      <dgm:t>
        <a:bodyPr/>
        <a:lstStyle/>
        <a:p>
          <a:endParaRPr lang="en-US"/>
        </a:p>
      </dgm:t>
    </dgm:pt>
    <dgm:pt modelId="{2174B469-DC6D-4041-A146-04ECB55B2A76}">
      <dgm:prSet/>
      <dgm:spPr/>
      <dgm:t>
        <a:bodyPr/>
        <a:lstStyle/>
        <a:p>
          <a:r>
            <a:rPr lang="az-Latn-AZ"/>
            <a:t>B xəttinin olmaması</a:t>
          </a:r>
          <a:endParaRPr lang="en-US"/>
        </a:p>
      </dgm:t>
    </dgm:pt>
    <dgm:pt modelId="{BEA7F486-87FC-4D94-B404-D1B01C21B284}" type="parTrans" cxnId="{828F07A3-C387-4AFB-92D1-44B7A4745045}">
      <dgm:prSet/>
      <dgm:spPr/>
      <dgm:t>
        <a:bodyPr/>
        <a:lstStyle/>
        <a:p>
          <a:endParaRPr lang="en-US"/>
        </a:p>
      </dgm:t>
    </dgm:pt>
    <dgm:pt modelId="{5D6F30AA-6DC6-43E7-8708-CC4C1ECD710E}" type="sibTrans" cxnId="{828F07A3-C387-4AFB-92D1-44B7A4745045}">
      <dgm:prSet/>
      <dgm:spPr/>
      <dgm:t>
        <a:bodyPr/>
        <a:lstStyle/>
        <a:p>
          <a:endParaRPr lang="en-US"/>
        </a:p>
      </dgm:t>
    </dgm:pt>
    <dgm:pt modelId="{194A5509-A9E4-4F41-B6AF-9781BE438116}" type="pres">
      <dgm:prSet presAssocID="{E0E836C6-D892-451E-AE79-3843FDC93F4E}" presName="linear" presStyleCnt="0">
        <dgm:presLayoutVars>
          <dgm:animLvl val="lvl"/>
          <dgm:resizeHandles val="exact"/>
        </dgm:presLayoutVars>
      </dgm:prSet>
      <dgm:spPr/>
    </dgm:pt>
    <dgm:pt modelId="{4DB1D40C-9954-4EC7-BC98-775075C1E8CA}" type="pres">
      <dgm:prSet presAssocID="{917F8071-7BD8-41ED-9597-DC9F494F469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4844CBD-1FE8-4E90-B6AF-2ADC68F5B0FD}" type="pres">
      <dgm:prSet presAssocID="{2FA7832A-42AE-4B20-BDC8-8AA607CA8637}" presName="spacer" presStyleCnt="0"/>
      <dgm:spPr/>
    </dgm:pt>
    <dgm:pt modelId="{8D373347-CD87-41A8-8542-C71BB6EFC456}" type="pres">
      <dgm:prSet presAssocID="{AEB88894-3FC8-4381-83DC-61EDE8B0224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3C45876-342A-43EE-8409-A68F505EB3F7}" type="pres">
      <dgm:prSet presAssocID="{87C7C920-8D2C-47D6-8514-A3524A7DE272}" presName="spacer" presStyleCnt="0"/>
      <dgm:spPr/>
    </dgm:pt>
    <dgm:pt modelId="{8A0C84AD-B221-4014-8426-87822005AC65}" type="pres">
      <dgm:prSet presAssocID="{C791BA19-A057-4C26-95F1-96427B8F773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A65EC5F-95FA-464B-B8F5-C0723963F839}" type="pres">
      <dgm:prSet presAssocID="{B2BB07E6-7DF9-467C-8AEB-6BF7E4BD6F72}" presName="spacer" presStyleCnt="0"/>
      <dgm:spPr/>
    </dgm:pt>
    <dgm:pt modelId="{52855920-E8E3-46A3-9162-CAF35EE77A9B}" type="pres">
      <dgm:prSet presAssocID="{FE7FCF52-6141-40F4-8FE8-B05A7ED9CB6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2FC4C97-3AAD-41EA-BA2D-6BB44F4EF5D4}" type="pres">
      <dgm:prSet presAssocID="{C25D194A-E0F3-4AB9-B6D3-587364E09566}" presName="spacer" presStyleCnt="0"/>
      <dgm:spPr/>
    </dgm:pt>
    <dgm:pt modelId="{A575DADF-F206-477F-8DAA-71DF783CC0F6}" type="pres">
      <dgm:prSet presAssocID="{2174B469-DC6D-4041-A146-04ECB55B2A76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6D7920E-949A-4F73-98C8-EA34F3101942}" srcId="{E0E836C6-D892-451E-AE79-3843FDC93F4E}" destId="{C791BA19-A057-4C26-95F1-96427B8F7737}" srcOrd="2" destOrd="0" parTransId="{06DEF657-088E-4C72-819A-09302CD4766D}" sibTransId="{B2BB07E6-7DF9-467C-8AEB-6BF7E4BD6F72}"/>
    <dgm:cxn modelId="{03234731-B68D-4A2F-8F7F-1D2A830519FD}" type="presOf" srcId="{2174B469-DC6D-4041-A146-04ECB55B2A76}" destId="{A575DADF-F206-477F-8DAA-71DF783CC0F6}" srcOrd="0" destOrd="0" presId="urn:microsoft.com/office/officeart/2005/8/layout/vList2"/>
    <dgm:cxn modelId="{5454273D-C78C-429B-8242-241A86AD22AA}" srcId="{E0E836C6-D892-451E-AE79-3843FDC93F4E}" destId="{FE7FCF52-6141-40F4-8FE8-B05A7ED9CB6C}" srcOrd="3" destOrd="0" parTransId="{F402DDE3-E61A-4EF6-BE58-0576467E13E9}" sibTransId="{C25D194A-E0F3-4AB9-B6D3-587364E09566}"/>
    <dgm:cxn modelId="{70A00A5C-31A3-4CF4-B927-50927257D1FE}" type="presOf" srcId="{C791BA19-A057-4C26-95F1-96427B8F7737}" destId="{8A0C84AD-B221-4014-8426-87822005AC65}" srcOrd="0" destOrd="0" presId="urn:microsoft.com/office/officeart/2005/8/layout/vList2"/>
    <dgm:cxn modelId="{0D414346-2177-4CFA-817A-D2A6FB684D70}" srcId="{E0E836C6-D892-451E-AE79-3843FDC93F4E}" destId="{AEB88894-3FC8-4381-83DC-61EDE8B02241}" srcOrd="1" destOrd="0" parTransId="{24C8E44E-E045-4473-AA15-4678FAFCAC71}" sibTransId="{87C7C920-8D2C-47D6-8514-A3524A7DE272}"/>
    <dgm:cxn modelId="{902C0F80-9675-47E8-B8A0-4508385F0D70}" type="presOf" srcId="{FE7FCF52-6141-40F4-8FE8-B05A7ED9CB6C}" destId="{52855920-E8E3-46A3-9162-CAF35EE77A9B}" srcOrd="0" destOrd="0" presId="urn:microsoft.com/office/officeart/2005/8/layout/vList2"/>
    <dgm:cxn modelId="{7991A583-8D7B-4C5C-A0DC-27A0DD634831}" type="presOf" srcId="{917F8071-7BD8-41ED-9597-DC9F494F4690}" destId="{4DB1D40C-9954-4EC7-BC98-775075C1E8CA}" srcOrd="0" destOrd="0" presId="urn:microsoft.com/office/officeart/2005/8/layout/vList2"/>
    <dgm:cxn modelId="{C7EAEDA0-122E-4648-9F72-025000EF9F7C}" type="presOf" srcId="{AEB88894-3FC8-4381-83DC-61EDE8B02241}" destId="{8D373347-CD87-41A8-8542-C71BB6EFC456}" srcOrd="0" destOrd="0" presId="urn:microsoft.com/office/officeart/2005/8/layout/vList2"/>
    <dgm:cxn modelId="{828F07A3-C387-4AFB-92D1-44B7A4745045}" srcId="{E0E836C6-D892-451E-AE79-3843FDC93F4E}" destId="{2174B469-DC6D-4041-A146-04ECB55B2A76}" srcOrd="4" destOrd="0" parTransId="{BEA7F486-87FC-4D94-B404-D1B01C21B284}" sibTransId="{5D6F30AA-6DC6-43E7-8708-CC4C1ECD710E}"/>
    <dgm:cxn modelId="{603C34AF-10FB-4B0D-A5E7-B429B22717C6}" srcId="{E0E836C6-D892-451E-AE79-3843FDC93F4E}" destId="{917F8071-7BD8-41ED-9597-DC9F494F4690}" srcOrd="0" destOrd="0" parTransId="{2FC551E9-A28D-471D-B983-50997347EDE6}" sibTransId="{2FA7832A-42AE-4B20-BDC8-8AA607CA8637}"/>
    <dgm:cxn modelId="{F23D27E7-006F-413F-8A41-2172BBD3B97E}" type="presOf" srcId="{E0E836C6-D892-451E-AE79-3843FDC93F4E}" destId="{194A5509-A9E4-4F41-B6AF-9781BE438116}" srcOrd="0" destOrd="0" presId="urn:microsoft.com/office/officeart/2005/8/layout/vList2"/>
    <dgm:cxn modelId="{80430A2E-757C-4EA6-B3D1-7AC28CC03905}" type="presParOf" srcId="{194A5509-A9E4-4F41-B6AF-9781BE438116}" destId="{4DB1D40C-9954-4EC7-BC98-775075C1E8CA}" srcOrd="0" destOrd="0" presId="urn:microsoft.com/office/officeart/2005/8/layout/vList2"/>
    <dgm:cxn modelId="{9918FC25-3470-43D5-9253-35B44AF1B237}" type="presParOf" srcId="{194A5509-A9E4-4F41-B6AF-9781BE438116}" destId="{A4844CBD-1FE8-4E90-B6AF-2ADC68F5B0FD}" srcOrd="1" destOrd="0" presId="urn:microsoft.com/office/officeart/2005/8/layout/vList2"/>
    <dgm:cxn modelId="{E4FEDE41-7733-4F05-8F3B-05028A07774A}" type="presParOf" srcId="{194A5509-A9E4-4F41-B6AF-9781BE438116}" destId="{8D373347-CD87-41A8-8542-C71BB6EFC456}" srcOrd="2" destOrd="0" presId="urn:microsoft.com/office/officeart/2005/8/layout/vList2"/>
    <dgm:cxn modelId="{4AB2566D-8C29-4926-815B-84FE89C42592}" type="presParOf" srcId="{194A5509-A9E4-4F41-B6AF-9781BE438116}" destId="{D3C45876-342A-43EE-8409-A68F505EB3F7}" srcOrd="3" destOrd="0" presId="urn:microsoft.com/office/officeart/2005/8/layout/vList2"/>
    <dgm:cxn modelId="{AF649B4A-8FDC-430D-8BCA-E7B9F7CF50E9}" type="presParOf" srcId="{194A5509-A9E4-4F41-B6AF-9781BE438116}" destId="{8A0C84AD-B221-4014-8426-87822005AC65}" srcOrd="4" destOrd="0" presId="urn:microsoft.com/office/officeart/2005/8/layout/vList2"/>
    <dgm:cxn modelId="{6D798C5D-E594-4EFB-923F-B2A08E353B3E}" type="presParOf" srcId="{194A5509-A9E4-4F41-B6AF-9781BE438116}" destId="{AA65EC5F-95FA-464B-B8F5-C0723963F839}" srcOrd="5" destOrd="0" presId="urn:microsoft.com/office/officeart/2005/8/layout/vList2"/>
    <dgm:cxn modelId="{9FAD6575-6EE0-474C-B2C4-1EC2A9E08EB1}" type="presParOf" srcId="{194A5509-A9E4-4F41-B6AF-9781BE438116}" destId="{52855920-E8E3-46A3-9162-CAF35EE77A9B}" srcOrd="6" destOrd="0" presId="urn:microsoft.com/office/officeart/2005/8/layout/vList2"/>
    <dgm:cxn modelId="{C05AC830-6134-4AF6-BCD5-01F04A7FDF6C}" type="presParOf" srcId="{194A5509-A9E4-4F41-B6AF-9781BE438116}" destId="{22FC4C97-3AAD-41EA-BA2D-6BB44F4EF5D4}" srcOrd="7" destOrd="0" presId="urn:microsoft.com/office/officeart/2005/8/layout/vList2"/>
    <dgm:cxn modelId="{AFC85D12-A7D4-42C6-99B1-3CCC58DD6A95}" type="presParOf" srcId="{194A5509-A9E4-4F41-B6AF-9781BE438116}" destId="{A575DADF-F206-477F-8DAA-71DF783CC0F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A62F6C6-2C93-4360-A6E5-EB0DE929CF43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D2B6F5A-37D2-4506-9818-1B313ED84018}">
      <dgm:prSet/>
      <dgm:spPr/>
      <dgm:t>
        <a:bodyPr/>
        <a:lstStyle/>
        <a:p>
          <a:r>
            <a:rPr lang="az-Latn-AZ" dirty="0"/>
            <a:t>Multipl B xətləri ilə xarakterizə olunur</a:t>
          </a:r>
          <a:endParaRPr lang="en-US" dirty="0"/>
        </a:p>
      </dgm:t>
    </dgm:pt>
    <dgm:pt modelId="{5B935569-08B5-4141-AD42-B3CB898F7F18}" type="parTrans" cxnId="{44BE8B3B-D487-47D5-A3ED-7E8192E24294}">
      <dgm:prSet/>
      <dgm:spPr/>
      <dgm:t>
        <a:bodyPr/>
        <a:lstStyle/>
        <a:p>
          <a:endParaRPr lang="en-US"/>
        </a:p>
      </dgm:t>
    </dgm:pt>
    <dgm:pt modelId="{0631A3C3-CE4D-44E1-90B9-56F142A81353}" type="sibTrans" cxnId="{44BE8B3B-D487-47D5-A3ED-7E8192E24294}">
      <dgm:prSet/>
      <dgm:spPr/>
      <dgm:t>
        <a:bodyPr/>
        <a:lstStyle/>
        <a:p>
          <a:endParaRPr lang="en-US"/>
        </a:p>
      </dgm:t>
    </dgm:pt>
    <dgm:pt modelId="{07DA2D66-08C7-46B7-9001-BF3B7F715DE6}">
      <dgm:prSet/>
      <dgm:spPr/>
      <dgm:t>
        <a:bodyPr/>
        <a:lstStyle/>
        <a:p>
          <a:r>
            <a:rPr lang="az-Latn-AZ"/>
            <a:t>3 daha artıq B xətləri</a:t>
          </a:r>
          <a:endParaRPr lang="en-US" dirty="0"/>
        </a:p>
      </dgm:t>
    </dgm:pt>
    <dgm:pt modelId="{A3B6A7C0-29AE-46E0-8A16-D4530EADA4A5}" type="parTrans" cxnId="{3AE3EBFB-13B5-4E48-B27A-8B832BF145E3}">
      <dgm:prSet/>
      <dgm:spPr/>
      <dgm:t>
        <a:bodyPr/>
        <a:lstStyle/>
        <a:p>
          <a:endParaRPr lang="en-US"/>
        </a:p>
      </dgm:t>
    </dgm:pt>
    <dgm:pt modelId="{B279A224-0735-4B6B-BAD6-1A76E863DE9B}" type="sibTrans" cxnId="{3AE3EBFB-13B5-4E48-B27A-8B832BF145E3}">
      <dgm:prSet/>
      <dgm:spPr/>
      <dgm:t>
        <a:bodyPr/>
        <a:lstStyle/>
        <a:p>
          <a:endParaRPr lang="en-US"/>
        </a:p>
      </dgm:t>
    </dgm:pt>
    <dgm:pt modelId="{ECC0D4BB-BCEE-4E0C-BE5E-3C2A55EA94A2}">
      <dgm:prSet/>
      <dgm:spPr/>
      <dgm:t>
        <a:bodyPr/>
        <a:lstStyle/>
        <a:p>
          <a:r>
            <a:rPr lang="az-Latn-AZ" dirty="0"/>
            <a:t>7mm məsafədə yerləşən B xətləri Xraydə Kerley xətləri ilə korrelyasiya olunur</a:t>
          </a:r>
          <a:endParaRPr lang="en-US" dirty="0"/>
        </a:p>
      </dgm:t>
    </dgm:pt>
    <dgm:pt modelId="{FA0B68E2-7E31-4C9F-899B-EE0481564AA8}" type="parTrans" cxnId="{99E082FB-BF10-440C-A0E7-4DA882E2B32D}">
      <dgm:prSet/>
      <dgm:spPr/>
      <dgm:t>
        <a:bodyPr/>
        <a:lstStyle/>
        <a:p>
          <a:endParaRPr lang="en-US"/>
        </a:p>
      </dgm:t>
    </dgm:pt>
    <dgm:pt modelId="{6B7C93E6-1E28-4FDF-8A0C-863C76E096D8}" type="sibTrans" cxnId="{99E082FB-BF10-440C-A0E7-4DA882E2B32D}">
      <dgm:prSet/>
      <dgm:spPr/>
      <dgm:t>
        <a:bodyPr/>
        <a:lstStyle/>
        <a:p>
          <a:endParaRPr lang="en-US"/>
        </a:p>
      </dgm:t>
    </dgm:pt>
    <dgm:pt modelId="{756FA7B4-BDC3-4B1B-BA59-A7C5E8710200}">
      <dgm:prSet/>
      <dgm:spPr/>
      <dgm:t>
        <a:bodyPr/>
        <a:lstStyle/>
        <a:p>
          <a:r>
            <a:rPr lang="az-Latn-AZ" dirty="0"/>
            <a:t>3mm məsafədəki B xətləri isə «buzlu şüşə» ilə korrelyasiya olunur</a:t>
          </a:r>
          <a:endParaRPr lang="en-US" dirty="0"/>
        </a:p>
      </dgm:t>
    </dgm:pt>
    <dgm:pt modelId="{0C8D2B6F-6B8C-43FA-AB2B-8884DD5D2D33}" type="parTrans" cxnId="{B600CD0D-C778-478A-9389-C889DE7A65DF}">
      <dgm:prSet/>
      <dgm:spPr/>
      <dgm:t>
        <a:bodyPr/>
        <a:lstStyle/>
        <a:p>
          <a:endParaRPr lang="en-US"/>
        </a:p>
      </dgm:t>
    </dgm:pt>
    <dgm:pt modelId="{6C583E32-CD5C-4FDA-B731-72AA0D8EF0FA}" type="sibTrans" cxnId="{B600CD0D-C778-478A-9389-C889DE7A65DF}">
      <dgm:prSet/>
      <dgm:spPr/>
      <dgm:t>
        <a:bodyPr/>
        <a:lstStyle/>
        <a:p>
          <a:endParaRPr lang="en-US"/>
        </a:p>
      </dgm:t>
    </dgm:pt>
    <dgm:pt modelId="{93B33254-0B2E-4113-B672-791738C1AD1D}" type="pres">
      <dgm:prSet presAssocID="{DA62F6C6-2C93-4360-A6E5-EB0DE929CF43}" presName="matrix" presStyleCnt="0">
        <dgm:presLayoutVars>
          <dgm:chMax val="1"/>
          <dgm:dir/>
          <dgm:resizeHandles val="exact"/>
        </dgm:presLayoutVars>
      </dgm:prSet>
      <dgm:spPr/>
    </dgm:pt>
    <dgm:pt modelId="{978D766D-C2E0-489F-AEB6-C6C6A2A57ADE}" type="pres">
      <dgm:prSet presAssocID="{DA62F6C6-2C93-4360-A6E5-EB0DE929CF43}" presName="diamond" presStyleLbl="bgShp" presStyleIdx="0" presStyleCnt="1"/>
      <dgm:spPr/>
    </dgm:pt>
    <dgm:pt modelId="{0206E520-0F17-4E63-A0A0-09AFB5B08466}" type="pres">
      <dgm:prSet presAssocID="{DA62F6C6-2C93-4360-A6E5-EB0DE929CF43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0830739-BE09-446D-B60F-74A35B6D3E3B}" type="pres">
      <dgm:prSet presAssocID="{DA62F6C6-2C93-4360-A6E5-EB0DE929CF43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7C28E53-EF53-44D3-8C40-24CED1C5DAE0}" type="pres">
      <dgm:prSet presAssocID="{DA62F6C6-2C93-4360-A6E5-EB0DE929CF43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AF1DA43-4D9A-4D2E-B720-879CFBB7A499}" type="pres">
      <dgm:prSet presAssocID="{DA62F6C6-2C93-4360-A6E5-EB0DE929CF43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600CD0D-C778-478A-9389-C889DE7A65DF}" srcId="{DA62F6C6-2C93-4360-A6E5-EB0DE929CF43}" destId="{756FA7B4-BDC3-4B1B-BA59-A7C5E8710200}" srcOrd="3" destOrd="0" parTransId="{0C8D2B6F-6B8C-43FA-AB2B-8884DD5D2D33}" sibTransId="{6C583E32-CD5C-4FDA-B731-72AA0D8EF0FA}"/>
    <dgm:cxn modelId="{FF68D822-1234-4069-8394-BF35C9EB7FEA}" type="presOf" srcId="{DA62F6C6-2C93-4360-A6E5-EB0DE929CF43}" destId="{93B33254-0B2E-4113-B672-791738C1AD1D}" srcOrd="0" destOrd="0" presId="urn:microsoft.com/office/officeart/2005/8/layout/matrix3"/>
    <dgm:cxn modelId="{44BE8B3B-D487-47D5-A3ED-7E8192E24294}" srcId="{DA62F6C6-2C93-4360-A6E5-EB0DE929CF43}" destId="{FD2B6F5A-37D2-4506-9818-1B313ED84018}" srcOrd="0" destOrd="0" parTransId="{5B935569-08B5-4141-AD42-B3CB898F7F18}" sibTransId="{0631A3C3-CE4D-44E1-90B9-56F142A81353}"/>
    <dgm:cxn modelId="{CCC7A380-5074-49FC-8C26-719CC93333B5}" type="presOf" srcId="{756FA7B4-BDC3-4B1B-BA59-A7C5E8710200}" destId="{7AF1DA43-4D9A-4D2E-B720-879CFBB7A499}" srcOrd="0" destOrd="0" presId="urn:microsoft.com/office/officeart/2005/8/layout/matrix3"/>
    <dgm:cxn modelId="{1FBBB7CC-57E1-4CD2-B879-3A22D4E9BADD}" type="presOf" srcId="{FD2B6F5A-37D2-4506-9818-1B313ED84018}" destId="{0206E520-0F17-4E63-A0A0-09AFB5B08466}" srcOrd="0" destOrd="0" presId="urn:microsoft.com/office/officeart/2005/8/layout/matrix3"/>
    <dgm:cxn modelId="{F99A38CD-1EFC-4658-911C-6E781CDCD8D4}" type="presOf" srcId="{07DA2D66-08C7-46B7-9001-BF3B7F715DE6}" destId="{40830739-BE09-446D-B60F-74A35B6D3E3B}" srcOrd="0" destOrd="0" presId="urn:microsoft.com/office/officeart/2005/8/layout/matrix3"/>
    <dgm:cxn modelId="{AAD6CBD4-7AA7-4431-AA7F-E0FDF2D34871}" type="presOf" srcId="{ECC0D4BB-BCEE-4E0C-BE5E-3C2A55EA94A2}" destId="{97C28E53-EF53-44D3-8C40-24CED1C5DAE0}" srcOrd="0" destOrd="0" presId="urn:microsoft.com/office/officeart/2005/8/layout/matrix3"/>
    <dgm:cxn modelId="{99E082FB-BF10-440C-A0E7-4DA882E2B32D}" srcId="{DA62F6C6-2C93-4360-A6E5-EB0DE929CF43}" destId="{ECC0D4BB-BCEE-4E0C-BE5E-3C2A55EA94A2}" srcOrd="2" destOrd="0" parTransId="{FA0B68E2-7E31-4C9F-899B-EE0481564AA8}" sibTransId="{6B7C93E6-1E28-4FDF-8A0C-863C76E096D8}"/>
    <dgm:cxn modelId="{3AE3EBFB-13B5-4E48-B27A-8B832BF145E3}" srcId="{DA62F6C6-2C93-4360-A6E5-EB0DE929CF43}" destId="{07DA2D66-08C7-46B7-9001-BF3B7F715DE6}" srcOrd="1" destOrd="0" parTransId="{A3B6A7C0-29AE-46E0-8A16-D4530EADA4A5}" sibTransId="{B279A224-0735-4B6B-BAD6-1A76E863DE9B}"/>
    <dgm:cxn modelId="{5A1DAE0D-46B9-4156-8CDD-66B66F622198}" type="presParOf" srcId="{93B33254-0B2E-4113-B672-791738C1AD1D}" destId="{978D766D-C2E0-489F-AEB6-C6C6A2A57ADE}" srcOrd="0" destOrd="0" presId="urn:microsoft.com/office/officeart/2005/8/layout/matrix3"/>
    <dgm:cxn modelId="{68167067-34E8-49F3-B34B-815281AD43D4}" type="presParOf" srcId="{93B33254-0B2E-4113-B672-791738C1AD1D}" destId="{0206E520-0F17-4E63-A0A0-09AFB5B08466}" srcOrd="1" destOrd="0" presId="urn:microsoft.com/office/officeart/2005/8/layout/matrix3"/>
    <dgm:cxn modelId="{F251BD99-1BE5-404A-BAA1-BE0A2E73D004}" type="presParOf" srcId="{93B33254-0B2E-4113-B672-791738C1AD1D}" destId="{40830739-BE09-446D-B60F-74A35B6D3E3B}" srcOrd="2" destOrd="0" presId="urn:microsoft.com/office/officeart/2005/8/layout/matrix3"/>
    <dgm:cxn modelId="{86DC12C3-4F47-47BA-AE34-C41CA1CF7F1B}" type="presParOf" srcId="{93B33254-0B2E-4113-B672-791738C1AD1D}" destId="{97C28E53-EF53-44D3-8C40-24CED1C5DAE0}" srcOrd="3" destOrd="0" presId="urn:microsoft.com/office/officeart/2005/8/layout/matrix3"/>
    <dgm:cxn modelId="{F65237D2-A312-4518-ABD4-9671C6425A2A}" type="presParOf" srcId="{93B33254-0B2E-4113-B672-791738C1AD1D}" destId="{7AF1DA43-4D9A-4D2E-B720-879CFBB7A499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A8321E-837A-4C2C-A123-6B21A44ACBA9}">
      <dsp:nvSpPr>
        <dsp:cNvPr id="0" name=""/>
        <dsp:cNvSpPr/>
      </dsp:nvSpPr>
      <dsp:spPr>
        <a:xfrm>
          <a:off x="0" y="812"/>
          <a:ext cx="6692748" cy="13525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3400" kern="1200" dirty="0"/>
            <a:t>Əsasən B rejim, xüsusi hallarda M rejim istifadə olunur</a:t>
          </a:r>
          <a:endParaRPr lang="en-US" sz="3400" kern="1200" dirty="0"/>
        </a:p>
      </dsp:txBody>
      <dsp:txXfrm>
        <a:off x="66025" y="66837"/>
        <a:ext cx="6560698" cy="1220470"/>
      </dsp:txXfrm>
    </dsp:sp>
    <dsp:sp modelId="{92196137-6374-45A9-8E33-E68A9D20E959}">
      <dsp:nvSpPr>
        <dsp:cNvPr id="0" name=""/>
        <dsp:cNvSpPr/>
      </dsp:nvSpPr>
      <dsp:spPr>
        <a:xfrm>
          <a:off x="0" y="1451252"/>
          <a:ext cx="6692748" cy="1352520"/>
        </a:xfrm>
        <a:prstGeom prst="roundRect">
          <a:avLst/>
        </a:prstGeom>
        <a:gradFill rotWithShape="0">
          <a:gsLst>
            <a:gs pos="0">
              <a:schemeClr val="accent5">
                <a:hueOff val="-1654278"/>
                <a:satOff val="-8885"/>
                <a:lumOff val="3039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1654278"/>
                <a:satOff val="-8885"/>
                <a:lumOff val="3039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3400" kern="1200"/>
            <a:t>Artefaktların qiymətləndirilməsi əsas götürülür</a:t>
          </a:r>
          <a:endParaRPr lang="en-US" sz="3400" kern="1200"/>
        </a:p>
      </dsp:txBody>
      <dsp:txXfrm>
        <a:off x="66025" y="1517277"/>
        <a:ext cx="6560698" cy="1220470"/>
      </dsp:txXfrm>
    </dsp:sp>
    <dsp:sp modelId="{246EFADF-1260-4DE6-8686-9F750DDFC155}">
      <dsp:nvSpPr>
        <dsp:cNvPr id="0" name=""/>
        <dsp:cNvSpPr/>
      </dsp:nvSpPr>
      <dsp:spPr>
        <a:xfrm>
          <a:off x="0" y="2901692"/>
          <a:ext cx="6692748" cy="1352520"/>
        </a:xfrm>
        <a:prstGeom prst="roundRect">
          <a:avLst/>
        </a:prstGeom>
        <a:gradFill rotWithShape="0">
          <a:gsLst>
            <a:gs pos="0">
              <a:schemeClr val="accent5">
                <a:hueOff val="-3308557"/>
                <a:satOff val="-17770"/>
                <a:lumOff val="6078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3308557"/>
                <a:satOff val="-17770"/>
                <a:lumOff val="607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3400" kern="1200"/>
            <a:t>Plevranı önə çıxarmaq vacibdir</a:t>
          </a:r>
          <a:endParaRPr lang="en-US" sz="3400" kern="1200"/>
        </a:p>
      </dsp:txBody>
      <dsp:txXfrm>
        <a:off x="66025" y="2967717"/>
        <a:ext cx="6560698" cy="12204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43FBA-539B-44F4-ACBB-9FC47860A35E}">
      <dsp:nvSpPr>
        <dsp:cNvPr id="0" name=""/>
        <dsp:cNvSpPr/>
      </dsp:nvSpPr>
      <dsp:spPr>
        <a:xfrm>
          <a:off x="773" y="0"/>
          <a:ext cx="3134320" cy="35417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9601" tIns="0" rIns="309601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1900" kern="1200"/>
            <a:t>Plevral sindrom: pnevmotoraks, plevral effuziya</a:t>
          </a:r>
          <a:endParaRPr lang="en-US" sz="1900" kern="1200"/>
        </a:p>
      </dsp:txBody>
      <dsp:txXfrm>
        <a:off x="773" y="1416684"/>
        <a:ext cx="3134320" cy="2125027"/>
      </dsp:txXfrm>
    </dsp:sp>
    <dsp:sp modelId="{E01E1C97-411E-4D13-AADA-F553EFDF2D4E}">
      <dsp:nvSpPr>
        <dsp:cNvPr id="0" name=""/>
        <dsp:cNvSpPr/>
      </dsp:nvSpPr>
      <dsp:spPr>
        <a:xfrm>
          <a:off x="773" y="0"/>
          <a:ext cx="3134320" cy="141668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9601" tIns="165100" rIns="309601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773" y="0"/>
        <a:ext cx="3134320" cy="1416684"/>
      </dsp:txXfrm>
    </dsp:sp>
    <dsp:sp modelId="{9C9626E1-F354-4177-B240-B44B07431AF3}">
      <dsp:nvSpPr>
        <dsp:cNvPr id="0" name=""/>
        <dsp:cNvSpPr/>
      </dsp:nvSpPr>
      <dsp:spPr>
        <a:xfrm>
          <a:off x="3385839" y="0"/>
          <a:ext cx="3134320" cy="354171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9601" tIns="0" rIns="309601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1900" kern="1200"/>
            <a:t>İnterstisial sindrom: ağciyər ödemi (kardiak və ya non kardiak), interstisial pnevmoniya, diffuz parenximal ağciyər xəstəlikləri (fibroz)</a:t>
          </a:r>
          <a:endParaRPr lang="en-US" sz="1900" kern="1200"/>
        </a:p>
      </dsp:txBody>
      <dsp:txXfrm>
        <a:off x="3385839" y="1416684"/>
        <a:ext cx="3134320" cy="2125027"/>
      </dsp:txXfrm>
    </dsp:sp>
    <dsp:sp modelId="{9A276ECE-B710-45C1-903E-87548A98D474}">
      <dsp:nvSpPr>
        <dsp:cNvPr id="0" name=""/>
        <dsp:cNvSpPr/>
      </dsp:nvSpPr>
      <dsp:spPr>
        <a:xfrm>
          <a:off x="3385839" y="0"/>
          <a:ext cx="3134320" cy="141668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9601" tIns="165100" rIns="309601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385839" y="0"/>
        <a:ext cx="3134320" cy="1416684"/>
      </dsp:txXfrm>
    </dsp:sp>
    <dsp:sp modelId="{6CCB353C-0392-4466-9DCF-7884B462BD08}">
      <dsp:nvSpPr>
        <dsp:cNvPr id="0" name=""/>
        <dsp:cNvSpPr/>
      </dsp:nvSpPr>
      <dsp:spPr>
        <a:xfrm>
          <a:off x="6770905" y="0"/>
          <a:ext cx="3134320" cy="354171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9601" tIns="0" rIns="309601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1900" kern="1200"/>
            <a:t>Alveolyar sindrom: pnevmoniya(infeksion), atelektaz, PE, kontuziya, ağciyər cr\mts</a:t>
          </a:r>
          <a:endParaRPr lang="en-US" sz="1900" kern="1200"/>
        </a:p>
      </dsp:txBody>
      <dsp:txXfrm>
        <a:off x="6770905" y="1416684"/>
        <a:ext cx="3134320" cy="2125027"/>
      </dsp:txXfrm>
    </dsp:sp>
    <dsp:sp modelId="{961BB8F1-A3CD-4E85-A349-1FC27944289E}">
      <dsp:nvSpPr>
        <dsp:cNvPr id="0" name=""/>
        <dsp:cNvSpPr/>
      </dsp:nvSpPr>
      <dsp:spPr>
        <a:xfrm>
          <a:off x="6770905" y="0"/>
          <a:ext cx="3134320" cy="141668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9601" tIns="165100" rIns="309601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6770905" y="0"/>
        <a:ext cx="3134320" cy="14166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555C3E-C6F9-47DF-BA8A-1175E1C45D31}">
      <dsp:nvSpPr>
        <dsp:cNvPr id="0" name=""/>
        <dsp:cNvSpPr/>
      </dsp:nvSpPr>
      <dsp:spPr>
        <a:xfrm>
          <a:off x="0" y="506522"/>
          <a:ext cx="6692748" cy="74353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3100" kern="1200"/>
            <a:t>1.Ağciyər sürüşməsi (lung sliding)</a:t>
          </a:r>
          <a:endParaRPr lang="en-US" sz="3100" kern="1200"/>
        </a:p>
      </dsp:txBody>
      <dsp:txXfrm>
        <a:off x="36296" y="542818"/>
        <a:ext cx="6620156" cy="670943"/>
      </dsp:txXfrm>
    </dsp:sp>
    <dsp:sp modelId="{1E47507C-DF45-403E-8846-4EAD615CB889}">
      <dsp:nvSpPr>
        <dsp:cNvPr id="0" name=""/>
        <dsp:cNvSpPr/>
      </dsp:nvSpPr>
      <dsp:spPr>
        <a:xfrm>
          <a:off x="0" y="1339337"/>
          <a:ext cx="6692748" cy="743535"/>
        </a:xfrm>
        <a:prstGeom prst="roundRect">
          <a:avLst/>
        </a:prstGeom>
        <a:gradFill rotWithShape="0">
          <a:gsLst>
            <a:gs pos="0">
              <a:schemeClr val="accent5">
                <a:hueOff val="-1102852"/>
                <a:satOff val="-5923"/>
                <a:lumOff val="2026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1102852"/>
                <a:satOff val="-5923"/>
                <a:lumOff val="2026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3100" kern="1200"/>
            <a:t>2. Yarasa əlaməti (bat sign) </a:t>
          </a:r>
          <a:endParaRPr lang="en-US" sz="3100" kern="1200"/>
        </a:p>
      </dsp:txBody>
      <dsp:txXfrm>
        <a:off x="36296" y="1375633"/>
        <a:ext cx="6620156" cy="670943"/>
      </dsp:txXfrm>
    </dsp:sp>
    <dsp:sp modelId="{CAD94F35-CF9E-460A-AC67-116B8E515D58}">
      <dsp:nvSpPr>
        <dsp:cNvPr id="0" name=""/>
        <dsp:cNvSpPr/>
      </dsp:nvSpPr>
      <dsp:spPr>
        <a:xfrm>
          <a:off x="0" y="2172152"/>
          <a:ext cx="6692748" cy="743535"/>
        </a:xfrm>
        <a:prstGeom prst="roundRect">
          <a:avLst/>
        </a:prstGeom>
        <a:gradFill rotWithShape="0">
          <a:gsLst>
            <a:gs pos="0">
              <a:schemeClr val="accent5">
                <a:hueOff val="-2205704"/>
                <a:satOff val="-11847"/>
                <a:lumOff val="4052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2205704"/>
                <a:satOff val="-11847"/>
                <a:lumOff val="4052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3100" kern="1200"/>
            <a:t>3. Dəniz kənarı əlaməti (Sea shore sign)</a:t>
          </a:r>
          <a:endParaRPr lang="en-US" sz="3100" kern="1200"/>
        </a:p>
      </dsp:txBody>
      <dsp:txXfrm>
        <a:off x="36296" y="2208448"/>
        <a:ext cx="6620156" cy="670943"/>
      </dsp:txXfrm>
    </dsp:sp>
    <dsp:sp modelId="{DE48D7E1-CBC2-41E7-8361-59E23EBEBF62}">
      <dsp:nvSpPr>
        <dsp:cNvPr id="0" name=""/>
        <dsp:cNvSpPr/>
      </dsp:nvSpPr>
      <dsp:spPr>
        <a:xfrm>
          <a:off x="0" y="3004967"/>
          <a:ext cx="6692748" cy="743535"/>
        </a:xfrm>
        <a:prstGeom prst="roundRect">
          <a:avLst/>
        </a:prstGeom>
        <a:gradFill rotWithShape="0">
          <a:gsLst>
            <a:gs pos="0">
              <a:schemeClr val="accent5">
                <a:hueOff val="-3308557"/>
                <a:satOff val="-17770"/>
                <a:lumOff val="6078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3308557"/>
                <a:satOff val="-17770"/>
                <a:lumOff val="607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3100" kern="1200"/>
            <a:t>4. A xəttlərin olması</a:t>
          </a:r>
          <a:endParaRPr lang="en-US" sz="3100" kern="1200"/>
        </a:p>
      </dsp:txBody>
      <dsp:txXfrm>
        <a:off x="36296" y="3041263"/>
        <a:ext cx="6620156" cy="6709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BB3318-150B-452A-A904-6E12A0388A3B}">
      <dsp:nvSpPr>
        <dsp:cNvPr id="0" name=""/>
        <dsp:cNvSpPr/>
      </dsp:nvSpPr>
      <dsp:spPr>
        <a:xfrm>
          <a:off x="0" y="1386024"/>
          <a:ext cx="6692748" cy="148297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6500" kern="1200" dirty="0"/>
            <a:t>BLUE protokol</a:t>
          </a:r>
          <a:endParaRPr lang="en-US" sz="6500" kern="1200" dirty="0"/>
        </a:p>
      </dsp:txBody>
      <dsp:txXfrm>
        <a:off x="72393" y="1458417"/>
        <a:ext cx="6547962" cy="13381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B1D40C-9954-4EC7-BC98-775075C1E8CA}">
      <dsp:nvSpPr>
        <dsp:cNvPr id="0" name=""/>
        <dsp:cNvSpPr/>
      </dsp:nvSpPr>
      <dsp:spPr>
        <a:xfrm>
          <a:off x="0" y="155837"/>
          <a:ext cx="6692748" cy="71954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3000" kern="1200"/>
            <a:t>Ağciyər sürüşməsi (lung sliding) olmaması</a:t>
          </a:r>
          <a:endParaRPr lang="en-US" sz="3000" kern="1200"/>
        </a:p>
      </dsp:txBody>
      <dsp:txXfrm>
        <a:off x="35125" y="190962"/>
        <a:ext cx="6622498" cy="649299"/>
      </dsp:txXfrm>
    </dsp:sp>
    <dsp:sp modelId="{8D373347-CD87-41A8-8542-C71BB6EFC456}">
      <dsp:nvSpPr>
        <dsp:cNvPr id="0" name=""/>
        <dsp:cNvSpPr/>
      </dsp:nvSpPr>
      <dsp:spPr>
        <a:xfrm>
          <a:off x="0" y="961787"/>
          <a:ext cx="6692748" cy="719549"/>
        </a:xfrm>
        <a:prstGeom prst="roundRect">
          <a:avLst/>
        </a:prstGeom>
        <a:gradFill rotWithShape="0">
          <a:gsLst>
            <a:gs pos="0">
              <a:schemeClr val="accent5">
                <a:hueOff val="-827139"/>
                <a:satOff val="-4443"/>
                <a:lumOff val="1519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827139"/>
                <a:satOff val="-4443"/>
                <a:lumOff val="1519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3000" kern="1200"/>
            <a:t>Ağciyər nöqtəsi (lung point)</a:t>
          </a:r>
          <a:endParaRPr lang="en-US" sz="3000" kern="1200"/>
        </a:p>
      </dsp:txBody>
      <dsp:txXfrm>
        <a:off x="35125" y="996912"/>
        <a:ext cx="6622498" cy="649299"/>
      </dsp:txXfrm>
    </dsp:sp>
    <dsp:sp modelId="{8A0C84AD-B221-4014-8426-87822005AC65}">
      <dsp:nvSpPr>
        <dsp:cNvPr id="0" name=""/>
        <dsp:cNvSpPr/>
      </dsp:nvSpPr>
      <dsp:spPr>
        <a:xfrm>
          <a:off x="0" y="1767737"/>
          <a:ext cx="6692748" cy="719549"/>
        </a:xfrm>
        <a:prstGeom prst="roundRect">
          <a:avLst/>
        </a:prstGeom>
        <a:gradFill rotWithShape="0">
          <a:gsLst>
            <a:gs pos="0">
              <a:schemeClr val="accent5">
                <a:hueOff val="-1654278"/>
                <a:satOff val="-8885"/>
                <a:lumOff val="3039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1654278"/>
                <a:satOff val="-8885"/>
                <a:lumOff val="3039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3000" kern="1200"/>
            <a:t>Stratosfer (barkod) işarəsi </a:t>
          </a:r>
          <a:endParaRPr lang="en-US" sz="3000" kern="1200"/>
        </a:p>
      </dsp:txBody>
      <dsp:txXfrm>
        <a:off x="35125" y="1802862"/>
        <a:ext cx="6622498" cy="649299"/>
      </dsp:txXfrm>
    </dsp:sp>
    <dsp:sp modelId="{52855920-E8E3-46A3-9162-CAF35EE77A9B}">
      <dsp:nvSpPr>
        <dsp:cNvPr id="0" name=""/>
        <dsp:cNvSpPr/>
      </dsp:nvSpPr>
      <dsp:spPr>
        <a:xfrm>
          <a:off x="0" y="2573687"/>
          <a:ext cx="6692748" cy="719549"/>
        </a:xfrm>
        <a:prstGeom prst="roundRect">
          <a:avLst/>
        </a:prstGeom>
        <a:gradFill rotWithShape="0">
          <a:gsLst>
            <a:gs pos="0">
              <a:schemeClr val="accent5">
                <a:hueOff val="-2481417"/>
                <a:satOff val="-13328"/>
                <a:lumOff val="4558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2481417"/>
                <a:satOff val="-13328"/>
                <a:lumOff val="455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3000" kern="1200"/>
            <a:t>Ağciyər nəbzi (lung pulse) olmaması</a:t>
          </a:r>
          <a:endParaRPr lang="en-US" sz="3000" kern="1200"/>
        </a:p>
      </dsp:txBody>
      <dsp:txXfrm>
        <a:off x="35125" y="2608812"/>
        <a:ext cx="6622498" cy="649299"/>
      </dsp:txXfrm>
    </dsp:sp>
    <dsp:sp modelId="{A575DADF-F206-477F-8DAA-71DF783CC0F6}">
      <dsp:nvSpPr>
        <dsp:cNvPr id="0" name=""/>
        <dsp:cNvSpPr/>
      </dsp:nvSpPr>
      <dsp:spPr>
        <a:xfrm>
          <a:off x="0" y="3379637"/>
          <a:ext cx="6692748" cy="719549"/>
        </a:xfrm>
        <a:prstGeom prst="roundRect">
          <a:avLst/>
        </a:prstGeom>
        <a:gradFill rotWithShape="0">
          <a:gsLst>
            <a:gs pos="0">
              <a:schemeClr val="accent5">
                <a:hueOff val="-3308557"/>
                <a:satOff val="-17770"/>
                <a:lumOff val="6078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3308557"/>
                <a:satOff val="-17770"/>
                <a:lumOff val="607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3000" kern="1200"/>
            <a:t>B xəttinin olmaması</a:t>
          </a:r>
          <a:endParaRPr lang="en-US" sz="3000" kern="1200"/>
        </a:p>
      </dsp:txBody>
      <dsp:txXfrm>
        <a:off x="35125" y="3414762"/>
        <a:ext cx="6622498" cy="6492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D766D-C2E0-489F-AEB6-C6C6A2A57ADE}">
      <dsp:nvSpPr>
        <dsp:cNvPr id="0" name=""/>
        <dsp:cNvSpPr/>
      </dsp:nvSpPr>
      <dsp:spPr>
        <a:xfrm>
          <a:off x="1147037" y="0"/>
          <a:ext cx="4002222" cy="4002222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6E520-0F17-4E63-A0A0-09AFB5B08466}">
      <dsp:nvSpPr>
        <dsp:cNvPr id="0" name=""/>
        <dsp:cNvSpPr/>
      </dsp:nvSpPr>
      <dsp:spPr>
        <a:xfrm>
          <a:off x="1527248" y="380211"/>
          <a:ext cx="1560866" cy="156086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1600" kern="1200" dirty="0"/>
            <a:t>Multipl B xətləri ilə xarakterizə olunur</a:t>
          </a:r>
          <a:endParaRPr lang="en-US" sz="1600" kern="1200" dirty="0"/>
        </a:p>
      </dsp:txBody>
      <dsp:txXfrm>
        <a:off x="1603443" y="456406"/>
        <a:ext cx="1408476" cy="1408476"/>
      </dsp:txXfrm>
    </dsp:sp>
    <dsp:sp modelId="{40830739-BE09-446D-B60F-74A35B6D3E3B}">
      <dsp:nvSpPr>
        <dsp:cNvPr id="0" name=""/>
        <dsp:cNvSpPr/>
      </dsp:nvSpPr>
      <dsp:spPr>
        <a:xfrm>
          <a:off x="3208181" y="380211"/>
          <a:ext cx="1560866" cy="1560866"/>
        </a:xfrm>
        <a:prstGeom prst="roundRect">
          <a:avLst/>
        </a:prstGeom>
        <a:solidFill>
          <a:schemeClr val="accent5">
            <a:hueOff val="-1102852"/>
            <a:satOff val="-5923"/>
            <a:lumOff val="202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1600" kern="1200"/>
            <a:t>3 daha artıq B xətləri</a:t>
          </a:r>
          <a:endParaRPr lang="en-US" sz="1600" kern="1200" dirty="0"/>
        </a:p>
      </dsp:txBody>
      <dsp:txXfrm>
        <a:off x="3284376" y="456406"/>
        <a:ext cx="1408476" cy="1408476"/>
      </dsp:txXfrm>
    </dsp:sp>
    <dsp:sp modelId="{97C28E53-EF53-44D3-8C40-24CED1C5DAE0}">
      <dsp:nvSpPr>
        <dsp:cNvPr id="0" name=""/>
        <dsp:cNvSpPr/>
      </dsp:nvSpPr>
      <dsp:spPr>
        <a:xfrm>
          <a:off x="1527248" y="2061144"/>
          <a:ext cx="1560866" cy="1560866"/>
        </a:xfrm>
        <a:prstGeom prst="roundRect">
          <a:avLst/>
        </a:prstGeom>
        <a:solidFill>
          <a:schemeClr val="accent5">
            <a:hueOff val="-2205704"/>
            <a:satOff val="-11847"/>
            <a:lumOff val="405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1600" kern="1200" dirty="0"/>
            <a:t>7mm məsafədə yerləşən B xətləri Xraydə Kerley xətləri ilə korrelyasiya olunur</a:t>
          </a:r>
          <a:endParaRPr lang="en-US" sz="1600" kern="1200" dirty="0"/>
        </a:p>
      </dsp:txBody>
      <dsp:txXfrm>
        <a:off x="1603443" y="2137339"/>
        <a:ext cx="1408476" cy="1408476"/>
      </dsp:txXfrm>
    </dsp:sp>
    <dsp:sp modelId="{7AF1DA43-4D9A-4D2E-B720-879CFBB7A499}">
      <dsp:nvSpPr>
        <dsp:cNvPr id="0" name=""/>
        <dsp:cNvSpPr/>
      </dsp:nvSpPr>
      <dsp:spPr>
        <a:xfrm>
          <a:off x="3208181" y="2061144"/>
          <a:ext cx="1560866" cy="1560866"/>
        </a:xfrm>
        <a:prstGeom prst="roundRect">
          <a:avLst/>
        </a:prstGeom>
        <a:solidFill>
          <a:schemeClr val="accent5">
            <a:hueOff val="-3308557"/>
            <a:satOff val="-17770"/>
            <a:lumOff val="607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z-Latn-AZ" sz="1600" kern="1200" dirty="0"/>
            <a:t>3mm məsafədəki B xətləri isə «buzlu şüşə» ilə korrelyasiya olunur</a:t>
          </a:r>
          <a:endParaRPr lang="en-US" sz="1600" kern="1200" dirty="0"/>
        </a:p>
      </dsp:txBody>
      <dsp:txXfrm>
        <a:off x="3284376" y="2137339"/>
        <a:ext cx="1408476" cy="14084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64067-464C-45E9-93AA-7485BE75C4CF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4CDA4-9E97-4128-9CC8-621B14F34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06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0FA6D086-5AC2-48FB-BF8C-78B42E4C148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5E6564BB-F1DA-40E3-9B69-BA5C3D5A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81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6D086-5AC2-48FB-BF8C-78B42E4C148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564BB-F1DA-40E3-9B69-BA5C3D5A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02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6D086-5AC2-48FB-BF8C-78B42E4C148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564BB-F1DA-40E3-9B69-BA5C3D5A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99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6D086-5AC2-48FB-BF8C-78B42E4C148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564BB-F1DA-40E3-9B69-BA5C3D5ADDD8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127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6D086-5AC2-48FB-BF8C-78B42E4C148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564BB-F1DA-40E3-9B69-BA5C3D5A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69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6D086-5AC2-48FB-BF8C-78B42E4C148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564BB-F1DA-40E3-9B69-BA5C3D5A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3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6D086-5AC2-48FB-BF8C-78B42E4C148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564BB-F1DA-40E3-9B69-BA5C3D5A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9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6D086-5AC2-48FB-BF8C-78B42E4C148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564BB-F1DA-40E3-9B69-BA5C3D5A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632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6D086-5AC2-48FB-BF8C-78B42E4C148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564BB-F1DA-40E3-9B69-BA5C3D5A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00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6D086-5AC2-48FB-BF8C-78B42E4C148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564BB-F1DA-40E3-9B69-BA5C3D5A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12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6D086-5AC2-48FB-BF8C-78B42E4C148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564BB-F1DA-40E3-9B69-BA5C3D5A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2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6D086-5AC2-48FB-BF8C-78B42E4C148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564BB-F1DA-40E3-9B69-BA5C3D5A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07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6D086-5AC2-48FB-BF8C-78B42E4C148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564BB-F1DA-40E3-9B69-BA5C3D5A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4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6D086-5AC2-48FB-BF8C-78B42E4C148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564BB-F1DA-40E3-9B69-BA5C3D5A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54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6D086-5AC2-48FB-BF8C-78B42E4C148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564BB-F1DA-40E3-9B69-BA5C3D5A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5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6D086-5AC2-48FB-BF8C-78B42E4C148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564BB-F1DA-40E3-9B69-BA5C3D5A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89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6D086-5AC2-48FB-BF8C-78B42E4C148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564BB-F1DA-40E3-9B69-BA5C3D5A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04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6D086-5AC2-48FB-BF8C-78B42E4C1482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564BB-F1DA-40E3-9B69-BA5C3D5A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210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6F5C31A-DCC7-49D8-9982-1042DBBFB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Diagonal Corner Rectangle 6">
            <a:extLst>
              <a:ext uri="{FF2B5EF4-FFF2-40B4-BE49-F238E27FC236}">
                <a16:creationId xmlns:a16="http://schemas.microsoft.com/office/drawing/2014/main" id="{7AFB7295-2F19-4B05-A81A-87B51093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654295" cy="68580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2"/>
          </a:solidFill>
          <a:ln w="19050" cap="sq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7D9E8E26-937B-4D88-9FED-7A5E1E6F6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8200" y="0"/>
            <a:ext cx="0" cy="685800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  <a:alpha val="60000"/>
              </a:schemeClr>
            </a:solidFill>
          </a:ln>
          <a:effectLst>
            <a:outerShdw blurRad="88900" dist="38100" dir="5400000" algn="ctr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AA4E6AB-101C-4E3E-94E0-A40D92A3DA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0625" y="1068840"/>
            <a:ext cx="6074061" cy="4156303"/>
          </a:xfrm>
        </p:spPr>
        <p:txBody>
          <a:bodyPr anchor="t">
            <a:normAutofit/>
          </a:bodyPr>
          <a:lstStyle/>
          <a:p>
            <a:r>
              <a:rPr lang="az-Latn-AZ" sz="6800" dirty="0"/>
              <a:t>Gündəlik Praktikamızda Pocus istifadəsi </a:t>
            </a:r>
            <a:endParaRPr lang="en-US" sz="6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CD6054-0AFC-4CF6-95D5-7D3A884EA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369" y="4807131"/>
            <a:ext cx="4498831" cy="2468880"/>
          </a:xfrm>
        </p:spPr>
        <p:txBody>
          <a:bodyPr>
            <a:normAutofit/>
          </a:bodyPr>
          <a:lstStyle/>
          <a:p>
            <a:pPr algn="r">
              <a:lnSpc>
                <a:spcPct val="110000"/>
              </a:lnSpc>
            </a:pPr>
            <a:r>
              <a:rPr lang="az-Latn-AZ" sz="1000" dirty="0">
                <a:solidFill>
                  <a:schemeClr val="tx1"/>
                </a:solidFill>
              </a:rPr>
              <a:t>																								</a:t>
            </a:r>
            <a:r>
              <a:rPr lang="az-Latn-AZ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Nərminə Əzizova</a:t>
            </a:r>
            <a:endParaRPr lang="az-Latn-AZ" sz="2400" b="1" dirty="0">
              <a:solidFill>
                <a:schemeClr val="tx1"/>
              </a:solidFill>
            </a:endParaRPr>
          </a:p>
          <a:p>
            <a:pPr algn="r">
              <a:lnSpc>
                <a:spcPct val="110000"/>
              </a:lnSpc>
            </a:pPr>
            <a:r>
              <a:rPr lang="en-US" sz="1900" i="1" u="sng" dirty="0">
                <a:solidFill>
                  <a:schemeClr val="tx1"/>
                </a:solidFill>
              </a:rPr>
              <a:t>milli </a:t>
            </a:r>
            <a:r>
              <a:rPr lang="en-US" sz="1900" i="1" u="sng" dirty="0" err="1">
                <a:solidFill>
                  <a:schemeClr val="tx1"/>
                </a:solidFill>
              </a:rPr>
              <a:t>Onkologiya</a:t>
            </a:r>
            <a:r>
              <a:rPr lang="en-US" sz="1900" i="1" u="sng" dirty="0">
                <a:solidFill>
                  <a:schemeClr val="tx1"/>
                </a:solidFill>
              </a:rPr>
              <a:t> M</a:t>
            </a:r>
            <a:r>
              <a:rPr lang="az-Latn-AZ" sz="1900" i="1" u="sng" dirty="0">
                <a:solidFill>
                  <a:schemeClr val="tx1"/>
                </a:solidFill>
              </a:rPr>
              <a:t>Ərkəzi, R</a:t>
            </a:r>
            <a:r>
              <a:rPr lang="en-US" sz="1900" i="1" u="sng" dirty="0">
                <a:solidFill>
                  <a:schemeClr val="tx1"/>
                </a:solidFill>
              </a:rPr>
              <a:t>IT</a:t>
            </a:r>
            <a:r>
              <a:rPr lang="az-Latn-AZ" sz="1900" i="1" u="sng" dirty="0">
                <a:solidFill>
                  <a:schemeClr val="tx1"/>
                </a:solidFill>
              </a:rPr>
              <a:t>Ş </a:t>
            </a:r>
            <a:endParaRPr lang="en-US" sz="800" i="1" u="sng" dirty="0">
              <a:solidFill>
                <a:schemeClr val="tx1"/>
              </a:solidFill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6ACB601-CED3-983F-7BF2-ABD8E222B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717" y="5103782"/>
            <a:ext cx="1894448" cy="187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6697F791-5FFA-4164-899F-EB52EA72B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7" name="Picture 2">
            <a:extLst>
              <a:ext uri="{FF2B5EF4-FFF2-40B4-BE49-F238E27FC236}">
                <a16:creationId xmlns:a16="http://schemas.microsoft.com/office/drawing/2014/main" id="{4E28A1A9-FB81-4816-AAEA-C3B430946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Rectangle 2058">
            <a:extLst>
              <a:ext uri="{FF2B5EF4-FFF2-40B4-BE49-F238E27FC236}">
                <a16:creationId xmlns:a16="http://schemas.microsoft.com/office/drawing/2014/main" id="{B773AB25-A422-41AA-9737-5E04C1966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1" name="Picture 2">
            <a:extLst>
              <a:ext uri="{FF2B5EF4-FFF2-40B4-BE49-F238E27FC236}">
                <a16:creationId xmlns:a16="http://schemas.microsoft.com/office/drawing/2014/main" id="{AF0552B8-DE8C-40DF-B29F-1728E6A10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30" y="23283"/>
            <a:ext cx="40781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02273B-6EE9-439C-980B-FB087CC0C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266" y="618518"/>
            <a:ext cx="2851417" cy="14785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Normal </a:t>
            </a:r>
            <a:r>
              <a:rPr lang="en-US" sz="3200" dirty="0" err="1">
                <a:solidFill>
                  <a:srgbClr val="FFFFFF"/>
                </a:solidFill>
              </a:rPr>
              <a:t>Ağciyər</a:t>
            </a:r>
            <a:r>
              <a:rPr lang="en-US" sz="3200" dirty="0">
                <a:solidFill>
                  <a:srgbClr val="FFFFFF"/>
                </a:solidFill>
              </a:rPr>
              <a:t> USG </a:t>
            </a:r>
            <a:r>
              <a:rPr lang="en-US" sz="3200" dirty="0" err="1">
                <a:solidFill>
                  <a:srgbClr val="FFFFFF"/>
                </a:solidFill>
              </a:rPr>
              <a:t>əlamətləri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1362520-0654-4CD4-8556-6D1952299609}"/>
              </a:ext>
            </a:extLst>
          </p:cNvPr>
          <p:cNvSpPr/>
          <p:nvPr/>
        </p:nvSpPr>
        <p:spPr>
          <a:xfrm>
            <a:off x="682314" y="2157749"/>
            <a:ext cx="2862444" cy="39573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FFF"/>
                </a:solidFill>
              </a:rPr>
              <a:t>Dəniz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kənarı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əlaməti</a:t>
            </a:r>
            <a:r>
              <a:rPr lang="az-Latn-AZ" sz="2400" dirty="0">
                <a:solidFill>
                  <a:srgbClr val="FFFFFF"/>
                </a:solidFill>
              </a:rPr>
              <a:t>(Sea shore sign)</a:t>
            </a:r>
            <a:r>
              <a:rPr lang="en-US" sz="2400" dirty="0">
                <a:solidFill>
                  <a:srgbClr val="FFFFFF"/>
                </a:solidFill>
              </a:rPr>
              <a:t> M</a:t>
            </a:r>
            <a:r>
              <a:rPr lang="az-Latn-AZ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rejimdə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rast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gəlinir</a:t>
            </a: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2063" name="Group 2062">
            <a:extLst>
              <a:ext uri="{FF2B5EF4-FFF2-40B4-BE49-F238E27FC236}">
                <a16:creationId xmlns:a16="http://schemas.microsoft.com/office/drawing/2014/main" id="{6AD0D387-1584-4477-B5F8-52B50D4F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064" name="Rectangle 5">
              <a:extLst>
                <a:ext uri="{FF2B5EF4-FFF2-40B4-BE49-F238E27FC236}">
                  <a16:creationId xmlns:a16="http://schemas.microsoft.com/office/drawing/2014/main" id="{22C90122-8CF0-4164-B596-168DE41D39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065" name="Freeform 6">
              <a:extLst>
                <a:ext uri="{FF2B5EF4-FFF2-40B4-BE49-F238E27FC236}">
                  <a16:creationId xmlns:a16="http://schemas.microsoft.com/office/drawing/2014/main" id="{E74D534E-37A6-4D27-9C47-0B2F05278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66" name="Freeform 7">
              <a:extLst>
                <a:ext uri="{FF2B5EF4-FFF2-40B4-BE49-F238E27FC236}">
                  <a16:creationId xmlns:a16="http://schemas.microsoft.com/office/drawing/2014/main" id="{1C1C156E-D2E0-468A-9B19-79521D69BF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67" name="Freeform 8">
              <a:extLst>
                <a:ext uri="{FF2B5EF4-FFF2-40B4-BE49-F238E27FC236}">
                  <a16:creationId xmlns:a16="http://schemas.microsoft.com/office/drawing/2014/main" id="{14C97F11-4F6C-4DFF-89BC-3AEA5B7FF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68" name="Freeform 9">
              <a:extLst>
                <a:ext uri="{FF2B5EF4-FFF2-40B4-BE49-F238E27FC236}">
                  <a16:creationId xmlns:a16="http://schemas.microsoft.com/office/drawing/2014/main" id="{773C2106-77CE-42E1-839F-925EAEBB2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69" name="Freeform 10">
              <a:extLst>
                <a:ext uri="{FF2B5EF4-FFF2-40B4-BE49-F238E27FC236}">
                  <a16:creationId xmlns:a16="http://schemas.microsoft.com/office/drawing/2014/main" id="{E2807D33-BD1F-4B09-8D93-63C06DB3C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70" name="Freeform 11">
              <a:extLst>
                <a:ext uri="{FF2B5EF4-FFF2-40B4-BE49-F238E27FC236}">
                  <a16:creationId xmlns:a16="http://schemas.microsoft.com/office/drawing/2014/main" id="{84BDF3E8-157B-47D1-AF8E-FE1EFF061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71" name="Freeform 12">
              <a:extLst>
                <a:ext uri="{FF2B5EF4-FFF2-40B4-BE49-F238E27FC236}">
                  <a16:creationId xmlns:a16="http://schemas.microsoft.com/office/drawing/2014/main" id="{68B482B5-E0FD-406A-99B2-297DF33354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72" name="Freeform 13">
              <a:extLst>
                <a:ext uri="{FF2B5EF4-FFF2-40B4-BE49-F238E27FC236}">
                  <a16:creationId xmlns:a16="http://schemas.microsoft.com/office/drawing/2014/main" id="{B8750F30-12E8-410B-8709-78F1EF3BB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73" name="Freeform 14">
              <a:extLst>
                <a:ext uri="{FF2B5EF4-FFF2-40B4-BE49-F238E27FC236}">
                  <a16:creationId xmlns:a16="http://schemas.microsoft.com/office/drawing/2014/main" id="{DB2D030A-4700-4CC4-A971-F119F8372C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74" name="Freeform 15">
              <a:extLst>
                <a:ext uri="{FF2B5EF4-FFF2-40B4-BE49-F238E27FC236}">
                  <a16:creationId xmlns:a16="http://schemas.microsoft.com/office/drawing/2014/main" id="{B4E516DB-F66E-4E88-8CAA-67153F561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75" name="Line 16">
              <a:extLst>
                <a:ext uri="{FF2B5EF4-FFF2-40B4-BE49-F238E27FC236}">
                  <a16:creationId xmlns:a16="http://schemas.microsoft.com/office/drawing/2014/main" id="{DF749FDD-DD56-4DC9-A379-77E110698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076" name="Freeform 17">
              <a:extLst>
                <a:ext uri="{FF2B5EF4-FFF2-40B4-BE49-F238E27FC236}">
                  <a16:creationId xmlns:a16="http://schemas.microsoft.com/office/drawing/2014/main" id="{6AD95087-E0AF-45D3-B824-EFFCBBECD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77" name="Freeform 18">
              <a:extLst>
                <a:ext uri="{FF2B5EF4-FFF2-40B4-BE49-F238E27FC236}">
                  <a16:creationId xmlns:a16="http://schemas.microsoft.com/office/drawing/2014/main" id="{2D21010F-3DE2-4881-B9D5-3415C4E05D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78" name="Freeform 19">
              <a:extLst>
                <a:ext uri="{FF2B5EF4-FFF2-40B4-BE49-F238E27FC236}">
                  <a16:creationId xmlns:a16="http://schemas.microsoft.com/office/drawing/2014/main" id="{2AFDF4BC-8E99-4A2C-9EF2-4B98A05C2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79" name="Freeform 20">
              <a:extLst>
                <a:ext uri="{FF2B5EF4-FFF2-40B4-BE49-F238E27FC236}">
                  <a16:creationId xmlns:a16="http://schemas.microsoft.com/office/drawing/2014/main" id="{BB8EAEE8-22EA-4103-A02E-5043474C4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80" name="Rectangle 21">
              <a:extLst>
                <a:ext uri="{FF2B5EF4-FFF2-40B4-BE49-F238E27FC236}">
                  <a16:creationId xmlns:a16="http://schemas.microsoft.com/office/drawing/2014/main" id="{7148ABD2-E447-429F-B97E-86494051C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081" name="Freeform 22">
              <a:extLst>
                <a:ext uri="{FF2B5EF4-FFF2-40B4-BE49-F238E27FC236}">
                  <a16:creationId xmlns:a16="http://schemas.microsoft.com/office/drawing/2014/main" id="{99900F4A-F8CA-456E-9FA0-34572621C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82" name="Freeform 23">
              <a:extLst>
                <a:ext uri="{FF2B5EF4-FFF2-40B4-BE49-F238E27FC236}">
                  <a16:creationId xmlns:a16="http://schemas.microsoft.com/office/drawing/2014/main" id="{DF5CD0A9-E49B-4968-886B-41C1A66D2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83" name="Freeform 24">
              <a:extLst>
                <a:ext uri="{FF2B5EF4-FFF2-40B4-BE49-F238E27FC236}">
                  <a16:creationId xmlns:a16="http://schemas.microsoft.com/office/drawing/2014/main" id="{7E462582-7383-4272-A323-85C9D137C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84" name="Freeform 25">
              <a:extLst>
                <a:ext uri="{FF2B5EF4-FFF2-40B4-BE49-F238E27FC236}">
                  <a16:creationId xmlns:a16="http://schemas.microsoft.com/office/drawing/2014/main" id="{CB472F67-7C37-4D80-B346-DE30D44B5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85" name="Freeform 26">
              <a:extLst>
                <a:ext uri="{FF2B5EF4-FFF2-40B4-BE49-F238E27FC236}">
                  <a16:creationId xmlns:a16="http://schemas.microsoft.com/office/drawing/2014/main" id="{19A8AE83-358F-4D4E-91C7-F09E35097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86" name="Freeform 27">
              <a:extLst>
                <a:ext uri="{FF2B5EF4-FFF2-40B4-BE49-F238E27FC236}">
                  <a16:creationId xmlns:a16="http://schemas.microsoft.com/office/drawing/2014/main" id="{C4B79436-9285-45DE-A9FB-B3DD750738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87" name="Freeform 28">
              <a:extLst>
                <a:ext uri="{FF2B5EF4-FFF2-40B4-BE49-F238E27FC236}">
                  <a16:creationId xmlns:a16="http://schemas.microsoft.com/office/drawing/2014/main" id="{B0BF8BF3-C90A-483A-B61E-13D2C41FB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88" name="Freeform 29">
              <a:extLst>
                <a:ext uri="{FF2B5EF4-FFF2-40B4-BE49-F238E27FC236}">
                  <a16:creationId xmlns:a16="http://schemas.microsoft.com/office/drawing/2014/main" id="{31011274-F329-444B-9B06-69DD2EC44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89" name="Freeform 30">
              <a:extLst>
                <a:ext uri="{FF2B5EF4-FFF2-40B4-BE49-F238E27FC236}">
                  <a16:creationId xmlns:a16="http://schemas.microsoft.com/office/drawing/2014/main" id="{DB8B1D39-5B9A-4B4E-849B-A5821A246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90" name="Freeform 31">
              <a:extLst>
                <a:ext uri="{FF2B5EF4-FFF2-40B4-BE49-F238E27FC236}">
                  <a16:creationId xmlns:a16="http://schemas.microsoft.com/office/drawing/2014/main" id="{336ECD63-75C2-4A32-A31B-30BB30972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2050" name="Picture 2" descr="M-mode image of the lungs: seashore sign. Above the pleura, the scan... |  Download Scientific Diagram">
            <a:extLst>
              <a:ext uri="{FF2B5EF4-FFF2-40B4-BE49-F238E27FC236}">
                <a16:creationId xmlns:a16="http://schemas.microsoft.com/office/drawing/2014/main" id="{4E97991A-D06B-4F55-A974-3629A8F20B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1778" y="1416310"/>
            <a:ext cx="6844045" cy="402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5A4D2DA-7BFD-CA53-C6EA-B7A165022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576" y="5157611"/>
            <a:ext cx="1894448" cy="18755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8A3482-E2BE-92E2-E71D-52CB26903C05}"/>
              </a:ext>
            </a:extLst>
          </p:cNvPr>
          <p:cNvSpPr txBox="1"/>
          <p:nvPr/>
        </p:nvSpPr>
        <p:spPr>
          <a:xfrm>
            <a:off x="42862" y="6240288"/>
            <a:ext cx="39889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D1D5DB"/>
                </a:solidFill>
                <a:effectLst/>
                <a:latin typeface="Söhne"/>
              </a:rPr>
              <a:t>Lichtenstein, D. (2014). Lung ultrasound in the critically ill. Annals of intensive care, 4(1), 1-12.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62188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B3441-3C57-4718-B871-31DA815A2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412250"/>
            <a:ext cx="9905998" cy="1478570"/>
          </a:xfrm>
        </p:spPr>
        <p:txBody>
          <a:bodyPr/>
          <a:lstStyle/>
          <a:p>
            <a:pPr algn="ctr"/>
            <a:r>
              <a:rPr lang="az-Latn-AZ" dirty="0">
                <a:solidFill>
                  <a:prstClr val="white"/>
                </a:solidFill>
              </a:rPr>
              <a:t>Normal Ağciyər USG əlamətləri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CBE37-B3B8-42AE-981E-C5E5F28F9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1655688"/>
            <a:ext cx="9905999" cy="4277922"/>
          </a:xfrm>
        </p:spPr>
        <p:txBody>
          <a:bodyPr/>
          <a:lstStyle/>
          <a:p>
            <a:r>
              <a:rPr lang="en-US" dirty="0"/>
              <a:t>A </a:t>
            </a:r>
            <a:r>
              <a:rPr lang="az-Latn-AZ" dirty="0"/>
              <a:t>xətti                                                  B xətti</a:t>
            </a:r>
          </a:p>
          <a:p>
            <a:r>
              <a:rPr lang="az-Latn-AZ" dirty="0"/>
              <a:t>Plevranın reverberasiya artefaktıdır        Plevra xəttindən qaynaqlanır</a:t>
            </a:r>
          </a:p>
          <a:p>
            <a:r>
              <a:rPr lang="az-Latn-AZ" dirty="0"/>
              <a:t>Hiperexogen, horizontaldır                     Quyruqlu ulduz (comet tail) artefaktı</a:t>
            </a:r>
          </a:p>
          <a:p>
            <a:r>
              <a:rPr lang="az-Latn-AZ" dirty="0"/>
              <a:t>Plevra xəttindən qaynaqlanır                 Hiperexogen, vertikaldır</a:t>
            </a:r>
            <a:endParaRPr lang="en-US" dirty="0"/>
          </a:p>
        </p:txBody>
      </p:sp>
      <p:pic>
        <p:nvPicPr>
          <p:cNvPr id="1026" name="Picture 2" descr="CCAS E-News-POC Lung Ultrasound">
            <a:extLst>
              <a:ext uri="{FF2B5EF4-FFF2-40B4-BE49-F238E27FC236}">
                <a16:creationId xmlns:a16="http://schemas.microsoft.com/office/drawing/2014/main" id="{BEFB6BDB-005E-45A7-B1BC-CEFF77357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92" y="4086724"/>
            <a:ext cx="4318782" cy="208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 Lines on Lung POCUS B lines are indicative of ... | GrepMed">
            <a:extLst>
              <a:ext uri="{FF2B5EF4-FFF2-40B4-BE49-F238E27FC236}">
                <a16:creationId xmlns:a16="http://schemas.microsoft.com/office/drawing/2014/main" id="{5C0974BD-7B33-48AA-A20A-872F92347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26" y="4098642"/>
            <a:ext cx="4623582" cy="208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0BFCF11-00E8-1324-24F6-421A0FD985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717" y="5103782"/>
            <a:ext cx="1894448" cy="18755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761832-E5D9-8629-DE6D-780B34ECD05E}"/>
              </a:ext>
            </a:extLst>
          </p:cNvPr>
          <p:cNvSpPr txBox="1"/>
          <p:nvPr/>
        </p:nvSpPr>
        <p:spPr>
          <a:xfrm>
            <a:off x="0" y="6517566"/>
            <a:ext cx="70833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D1D5DB"/>
                </a:solidFill>
                <a:effectLst/>
                <a:latin typeface="Söhne"/>
              </a:rPr>
              <a:t>Lichtenstein, D. (2014). Lung ultrasound in the critically ill. Annals of intensive care, 4(1), 1-12.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878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4B9C16B-AC4A-44ED-9075-F76549B46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A2FEB6-F419-4684-9ABC-9E32E012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100" y="-11384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21E24A15-28D6-4CEB-9268-0BB0BEEAF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345933F-9633-4510-90E1-08B0E2A19E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68A48FB-1BE4-4053-A76F-5A5511BA0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8149777B-6A9F-4C95-BF44-F96464507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0654845E-622A-4AD3-8F3A-6E1DEAB5F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DF1C0739-3D08-4C83-857E-B0724A6E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D235EAA0-7D5A-453A-9643-EE7A4954E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94C6FB7C-72DE-42DE-8F58-CCE9B8F55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FE31E0FE-EC8D-4EA7-BD9D-02F8C54F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69FE4B12-13E0-48F9-9E18-66406B8D3C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87FAADC3-B321-43EE-B8F3-2842D84098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Line 16">
              <a:extLst>
                <a:ext uri="{FF2B5EF4-FFF2-40B4-BE49-F238E27FC236}">
                  <a16:creationId xmlns:a16="http://schemas.microsoft.com/office/drawing/2014/main" id="{90461464-1683-402F-A72B-8558CC677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70F594E7-32D0-45B9-A3CF-636CF6FCB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8AEF60E1-26C2-4E3C-B839-347DDD23C3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792FE54B-EE9D-4E57-B6BC-6A9196BE8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72BE56DF-619D-463E-8F88-CABA09DA8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Rectangle 21">
              <a:extLst>
                <a:ext uri="{FF2B5EF4-FFF2-40B4-BE49-F238E27FC236}">
                  <a16:creationId xmlns:a16="http://schemas.microsoft.com/office/drawing/2014/main" id="{C7430457-1935-4BBF-A6A7-7C3125A02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BB006150-E547-4E84-A2B1-59131F3D5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5A8CD074-956B-41A4-870B-001554B69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070C253B-974E-459F-AD0B-705722482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BBC07B3D-A631-44EA-861A-7D80383A1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32039DC6-B4CF-4A5A-8D17-3A568D12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99E0C81F-5D8D-4AF8-BDE5-4DF75868F7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0D946680-855C-41EC-BBA2-61F6F776E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E6FAD9E8-6E13-45A0-A5D6-8BCAD27B4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0CCBC8FA-0581-454F-9FD1-6B6102A1A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5D6C328F-65A5-41E8-86E9-E4E638CC3B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40" name="Picture 2">
            <a:extLst>
              <a:ext uri="{FF2B5EF4-FFF2-40B4-BE49-F238E27FC236}">
                <a16:creationId xmlns:a16="http://schemas.microsoft.com/office/drawing/2014/main" id="{3E94A106-9341-485C-9057-9D62B2BD0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="" xmlns:a16="http://schemas.microsoft.com/office/drawing/2014/main" xmlns:p14="http://schemas.microsoft.com/office/powerpoint/2010/main" xmlns:dgm="http://schemas.openxmlformats.org/drawingml/2006/diagram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B53044DC-4918-43DA-B49D-91673C6C9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DCE6B36-1420-43AB-86CF-4E653A51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0" y="-9998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45" name="Rectangle 5">
              <a:extLst>
                <a:ext uri="{FF2B5EF4-FFF2-40B4-BE49-F238E27FC236}">
                  <a16:creationId xmlns:a16="http://schemas.microsoft.com/office/drawing/2014/main" id="{72626E0B-9628-468E-A713-011C02F60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93F7977A-BD91-4B0D-9A8D-372DB67AD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9FEE6A56-01A1-404D-864E-1C2587C9AF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E74DBBF2-EF6F-4E3E-B183-F8EEE7609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ABCF0F27-B056-474C-A0FB-1DB747A92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0A0A5B7B-BA2A-45CC-AABE-9D5B08A5D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3C9A5D2B-1787-4954-9108-B9D497A87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818C4F8B-7556-49A7-83C6-C8F631F6A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22BED614-D078-47EA-9C72-190217FDD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73DE0BF2-86D7-4038-AC4B-AF0F116A5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11D8BB55-D027-420C-9EF9-49B3BA79D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Line 16">
              <a:extLst>
                <a:ext uri="{FF2B5EF4-FFF2-40B4-BE49-F238E27FC236}">
                  <a16:creationId xmlns:a16="http://schemas.microsoft.com/office/drawing/2014/main" id="{3FAEF5CE-07ED-46A7-9777-D86C70719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29CAFB1A-357C-4313-B734-1CD4E4F9D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653161D3-8634-4BB7-A2BC-028C4EAA1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19">
              <a:extLst>
                <a:ext uri="{FF2B5EF4-FFF2-40B4-BE49-F238E27FC236}">
                  <a16:creationId xmlns:a16="http://schemas.microsoft.com/office/drawing/2014/main" id="{9537546A-6FF1-408B-AFE2-BBF7D3482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20">
              <a:extLst>
                <a:ext uri="{FF2B5EF4-FFF2-40B4-BE49-F238E27FC236}">
                  <a16:creationId xmlns:a16="http://schemas.microsoft.com/office/drawing/2014/main" id="{F73EE662-79B7-404B-B1B8-0E096BE4C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Rectangle 21">
              <a:extLst>
                <a:ext uri="{FF2B5EF4-FFF2-40B4-BE49-F238E27FC236}">
                  <a16:creationId xmlns:a16="http://schemas.microsoft.com/office/drawing/2014/main" id="{B6DDB906-1F52-4D64-8493-4816EDDD3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2" name="Freeform 22">
              <a:extLst>
                <a:ext uri="{FF2B5EF4-FFF2-40B4-BE49-F238E27FC236}">
                  <a16:creationId xmlns:a16="http://schemas.microsoft.com/office/drawing/2014/main" id="{4FA472A5-ABEA-4961-897B-7EB96AF09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23">
              <a:extLst>
                <a:ext uri="{FF2B5EF4-FFF2-40B4-BE49-F238E27FC236}">
                  <a16:creationId xmlns:a16="http://schemas.microsoft.com/office/drawing/2014/main" id="{54226E99-C38F-4456-A1F8-8897483FD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24">
              <a:extLst>
                <a:ext uri="{FF2B5EF4-FFF2-40B4-BE49-F238E27FC236}">
                  <a16:creationId xmlns:a16="http://schemas.microsoft.com/office/drawing/2014/main" id="{0A4A0196-A383-4629-B9A5-9C87E846C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25">
              <a:extLst>
                <a:ext uri="{FF2B5EF4-FFF2-40B4-BE49-F238E27FC236}">
                  <a16:creationId xmlns:a16="http://schemas.microsoft.com/office/drawing/2014/main" id="{BA5E608D-2E7B-4662-A9A0-18D4E0F0D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26">
              <a:extLst>
                <a:ext uri="{FF2B5EF4-FFF2-40B4-BE49-F238E27FC236}">
                  <a16:creationId xmlns:a16="http://schemas.microsoft.com/office/drawing/2014/main" id="{5E211F37-790F-4BD7-B055-022AE0C2E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27">
              <a:extLst>
                <a:ext uri="{FF2B5EF4-FFF2-40B4-BE49-F238E27FC236}">
                  <a16:creationId xmlns:a16="http://schemas.microsoft.com/office/drawing/2014/main" id="{96F375D0-232A-490A-9499-CB5FBA3FD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28">
              <a:extLst>
                <a:ext uri="{FF2B5EF4-FFF2-40B4-BE49-F238E27FC236}">
                  <a16:creationId xmlns:a16="http://schemas.microsoft.com/office/drawing/2014/main" id="{6B33B423-FD0F-4780-A0D6-32FC040B3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29">
              <a:extLst>
                <a:ext uri="{FF2B5EF4-FFF2-40B4-BE49-F238E27FC236}">
                  <a16:creationId xmlns:a16="http://schemas.microsoft.com/office/drawing/2014/main" id="{B6BD1710-838F-4CDD-A000-C6C710A6A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30">
              <a:extLst>
                <a:ext uri="{FF2B5EF4-FFF2-40B4-BE49-F238E27FC236}">
                  <a16:creationId xmlns:a16="http://schemas.microsoft.com/office/drawing/2014/main" id="{0BB93533-1C95-4B0A-B0E2-168602B08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31">
              <a:extLst>
                <a:ext uri="{FF2B5EF4-FFF2-40B4-BE49-F238E27FC236}">
                  <a16:creationId xmlns:a16="http://schemas.microsoft.com/office/drawing/2014/main" id="{CB0B113D-1987-4D89-A475-511E092FE1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73" name="Picture 2">
            <a:extLst>
              <a:ext uri="{FF2B5EF4-FFF2-40B4-BE49-F238E27FC236}">
                <a16:creationId xmlns:a16="http://schemas.microsoft.com/office/drawing/2014/main" id="{9BE36DBF-0333-4D36-A5BF-81FDA2406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13238"/>
            <a:ext cx="4062718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dgm="http://schemas.openxmlformats.org/drawingml/2006/diagram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0F1C61-87DB-4AEB-8726-4FBBEA572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330" y="1134681"/>
            <a:ext cx="2743310" cy="4255025"/>
          </a:xfrm>
        </p:spPr>
        <p:txBody>
          <a:bodyPr>
            <a:normAutofit/>
          </a:bodyPr>
          <a:lstStyle/>
          <a:p>
            <a:r>
              <a:rPr lang="az-Latn-AZ" sz="3200" dirty="0">
                <a:solidFill>
                  <a:srgbClr val="FFFFFF"/>
                </a:solidFill>
              </a:rPr>
              <a:t>PROTOKOLLAR</a:t>
            </a:r>
            <a:endParaRPr lang="en-US" sz="32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BE367DD-3DD2-F758-1B7A-70DF42AA95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502577"/>
              </p:ext>
            </p:extLst>
          </p:nvPr>
        </p:nvGraphicFramePr>
        <p:xfrm>
          <a:off x="4662189" y="1134682"/>
          <a:ext cx="6692748" cy="4255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FF58875-2AF4-5923-48C5-90E639CBB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717" y="5103782"/>
            <a:ext cx="1894448" cy="187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90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E21BD-EEC5-47B6-AAF5-D7194592E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/>
              <a:t>BLUE vs plaps NÖQTƏSİ</a:t>
            </a:r>
            <a:endParaRPr lang="en-US" sz="4400" dirty="0"/>
          </a:p>
        </p:txBody>
      </p:sp>
      <p:pic>
        <p:nvPicPr>
          <p:cNvPr id="2050" name="Picture 2" descr="M-BLUE protocol for coronavirus disease-19 (COVID-19) patients:  interobserver variability and correlation with disease severity -  ScienceDirect">
            <a:extLst>
              <a:ext uri="{FF2B5EF4-FFF2-40B4-BE49-F238E27FC236}">
                <a16:creationId xmlns:a16="http://schemas.microsoft.com/office/drawing/2014/main" id="{9CD02452-8A67-44E1-A7D2-39597E48C3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4027" y="2428241"/>
            <a:ext cx="5064756" cy="3417502"/>
          </a:xfrm>
          <a:prstGeom prst="round2DiagRect">
            <a:avLst>
              <a:gd name="adj1" fmla="val 5608"/>
              <a:gd name="adj2" fmla="val 0"/>
            </a:avLst>
          </a:prstGeom>
          <a:noFill/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743EC5-72B7-4EE3-B110-223440DF3F67}"/>
              </a:ext>
            </a:extLst>
          </p:cNvPr>
          <p:cNvSpPr/>
          <p:nvPr/>
        </p:nvSpPr>
        <p:spPr>
          <a:xfrm>
            <a:off x="6911492" y="2336686"/>
            <a:ext cx="4710683" cy="35417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6 ANALİZ NÖQTƏSİ MÖVCUDDUR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Yuxarı B</a:t>
            </a:r>
            <a:r>
              <a:rPr lang="az-Latn-AZ" sz="2400">
                <a:solidFill>
                  <a:schemeClr val="tx1"/>
                </a:solidFill>
              </a:rPr>
              <a:t>LUE</a:t>
            </a:r>
            <a:r>
              <a:rPr lang="en-US" sz="2400">
                <a:solidFill>
                  <a:schemeClr val="tx1"/>
                </a:solidFill>
              </a:rPr>
              <a:t> nöqtələri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Aşağı BLUE nöqtələri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PLAPS nöqtəsi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CEEDBA0-9DF1-FBA2-9D14-6B255E4B3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951" y="-213806"/>
            <a:ext cx="1894448" cy="18755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307926-B134-4F08-4DB8-0FAD245A3D71}"/>
              </a:ext>
            </a:extLst>
          </p:cNvPr>
          <p:cNvSpPr txBox="1"/>
          <p:nvPr/>
        </p:nvSpPr>
        <p:spPr>
          <a:xfrm>
            <a:off x="1" y="6479178"/>
            <a:ext cx="3500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Acute Crit Care 2022, Nov.;37(4):502-515.</a:t>
            </a:r>
          </a:p>
        </p:txBody>
      </p:sp>
    </p:spTree>
    <p:extLst>
      <p:ext uri="{BB962C8B-B14F-4D97-AF65-F5344CB8AC3E}">
        <p14:creationId xmlns:p14="http://schemas.microsoft.com/office/powerpoint/2010/main" val="2765893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8">
            <a:extLst>
              <a:ext uri="{FF2B5EF4-FFF2-40B4-BE49-F238E27FC236}">
                <a16:creationId xmlns:a16="http://schemas.microsoft.com/office/drawing/2014/main" id="{54B9C16B-AC4A-44ED-9075-F76549B46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A2FEB6-F419-4684-9ABC-9E32E012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100" y="-11384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21E24A15-28D6-4CEB-9268-0BB0BEEAF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345933F-9633-4510-90E1-08B0E2A19E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68A48FB-1BE4-4053-A76F-5A5511BA0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8149777B-6A9F-4C95-BF44-F96464507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0654845E-622A-4AD3-8F3A-6E1DEAB5F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DF1C0739-3D08-4C83-857E-B0724A6E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D235EAA0-7D5A-453A-9643-EE7A4954E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94C6FB7C-72DE-42DE-8F58-CCE9B8F55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FE31E0FE-EC8D-4EA7-BD9D-02F8C54F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69FE4B12-13E0-48F9-9E18-66406B8D3C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87FAADC3-B321-43EE-B8F3-2842D84098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Line 16">
              <a:extLst>
                <a:ext uri="{FF2B5EF4-FFF2-40B4-BE49-F238E27FC236}">
                  <a16:creationId xmlns:a16="http://schemas.microsoft.com/office/drawing/2014/main" id="{90461464-1683-402F-A72B-8558CC677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70F594E7-32D0-45B9-A3CF-636CF6FCB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8AEF60E1-26C2-4E3C-B839-347DDD23C3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792FE54B-EE9D-4E57-B6BC-6A9196BE8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72BE56DF-619D-463E-8F88-CABA09DA8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Rectangle 21">
              <a:extLst>
                <a:ext uri="{FF2B5EF4-FFF2-40B4-BE49-F238E27FC236}">
                  <a16:creationId xmlns:a16="http://schemas.microsoft.com/office/drawing/2014/main" id="{C7430457-1935-4BBF-A6A7-7C3125A02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BB006150-E547-4E84-A2B1-59131F3D5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5A8CD074-956B-41A4-870B-001554B69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070C253B-974E-459F-AD0B-705722482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BBC07B3D-A631-44EA-861A-7D80383A1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32039DC6-B4CF-4A5A-8D17-3A568D12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99E0C81F-5D8D-4AF8-BDE5-4DF75868F7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0D946680-855C-41EC-BBA2-61F6F776E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E6FAD9E8-6E13-45A0-A5D6-8BCAD27B4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0CCBC8FA-0581-454F-9FD1-6B6102A1A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5D6C328F-65A5-41E8-86E9-E4E638CC3B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40" name="Picture 2">
            <a:extLst>
              <a:ext uri="{FF2B5EF4-FFF2-40B4-BE49-F238E27FC236}">
                <a16:creationId xmlns:a16="http://schemas.microsoft.com/office/drawing/2014/main" id="{3E94A106-9341-485C-9057-9D62B2BD0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="" xmlns:a16="http://schemas.microsoft.com/office/drawing/2014/main" xmlns:p14="http://schemas.microsoft.com/office/powerpoint/2010/main" xmlns:dgm="http://schemas.openxmlformats.org/drawingml/2006/diagram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B53044DC-4918-43DA-B49D-91673C6C9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DCE6B36-1420-43AB-86CF-4E653A51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0" y="-9998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45" name="Rectangle 5">
              <a:extLst>
                <a:ext uri="{FF2B5EF4-FFF2-40B4-BE49-F238E27FC236}">
                  <a16:creationId xmlns:a16="http://schemas.microsoft.com/office/drawing/2014/main" id="{72626E0B-9628-468E-A713-011C02F60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93F7977A-BD91-4B0D-9A8D-372DB67AD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9FEE6A56-01A1-404D-864E-1C2587C9AF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E74DBBF2-EF6F-4E3E-B183-F8EEE7609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ABCF0F27-B056-474C-A0FB-1DB747A92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0A0A5B7B-BA2A-45CC-AABE-9D5B08A5D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3C9A5D2B-1787-4954-9108-B9D497A87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818C4F8B-7556-49A7-83C6-C8F631F6A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22BED614-D078-47EA-9C72-190217FDD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73DE0BF2-86D7-4038-AC4B-AF0F116A5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11D8BB55-D027-420C-9EF9-49B3BA79D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Line 16">
              <a:extLst>
                <a:ext uri="{FF2B5EF4-FFF2-40B4-BE49-F238E27FC236}">
                  <a16:creationId xmlns:a16="http://schemas.microsoft.com/office/drawing/2014/main" id="{3FAEF5CE-07ED-46A7-9777-D86C70719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29CAFB1A-357C-4313-B734-1CD4E4F9D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653161D3-8634-4BB7-A2BC-028C4EAA1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19">
              <a:extLst>
                <a:ext uri="{FF2B5EF4-FFF2-40B4-BE49-F238E27FC236}">
                  <a16:creationId xmlns:a16="http://schemas.microsoft.com/office/drawing/2014/main" id="{9537546A-6FF1-408B-AFE2-BBF7D3482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20">
              <a:extLst>
                <a:ext uri="{FF2B5EF4-FFF2-40B4-BE49-F238E27FC236}">
                  <a16:creationId xmlns:a16="http://schemas.microsoft.com/office/drawing/2014/main" id="{F73EE662-79B7-404B-B1B8-0E096BE4C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Rectangle 21">
              <a:extLst>
                <a:ext uri="{FF2B5EF4-FFF2-40B4-BE49-F238E27FC236}">
                  <a16:creationId xmlns:a16="http://schemas.microsoft.com/office/drawing/2014/main" id="{B6DDB906-1F52-4D64-8493-4816EDDD3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2" name="Freeform 22">
              <a:extLst>
                <a:ext uri="{FF2B5EF4-FFF2-40B4-BE49-F238E27FC236}">
                  <a16:creationId xmlns:a16="http://schemas.microsoft.com/office/drawing/2014/main" id="{4FA472A5-ABEA-4961-897B-7EB96AF09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23">
              <a:extLst>
                <a:ext uri="{FF2B5EF4-FFF2-40B4-BE49-F238E27FC236}">
                  <a16:creationId xmlns:a16="http://schemas.microsoft.com/office/drawing/2014/main" id="{54226E99-C38F-4456-A1F8-8897483FD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24">
              <a:extLst>
                <a:ext uri="{FF2B5EF4-FFF2-40B4-BE49-F238E27FC236}">
                  <a16:creationId xmlns:a16="http://schemas.microsoft.com/office/drawing/2014/main" id="{0A4A0196-A383-4629-B9A5-9C87E846C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25">
              <a:extLst>
                <a:ext uri="{FF2B5EF4-FFF2-40B4-BE49-F238E27FC236}">
                  <a16:creationId xmlns:a16="http://schemas.microsoft.com/office/drawing/2014/main" id="{BA5E608D-2E7B-4662-A9A0-18D4E0F0D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26">
              <a:extLst>
                <a:ext uri="{FF2B5EF4-FFF2-40B4-BE49-F238E27FC236}">
                  <a16:creationId xmlns:a16="http://schemas.microsoft.com/office/drawing/2014/main" id="{5E211F37-790F-4BD7-B055-022AE0C2E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27">
              <a:extLst>
                <a:ext uri="{FF2B5EF4-FFF2-40B4-BE49-F238E27FC236}">
                  <a16:creationId xmlns:a16="http://schemas.microsoft.com/office/drawing/2014/main" id="{96F375D0-232A-490A-9499-CB5FBA3FD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28">
              <a:extLst>
                <a:ext uri="{FF2B5EF4-FFF2-40B4-BE49-F238E27FC236}">
                  <a16:creationId xmlns:a16="http://schemas.microsoft.com/office/drawing/2014/main" id="{6B33B423-FD0F-4780-A0D6-32FC040B3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29">
              <a:extLst>
                <a:ext uri="{FF2B5EF4-FFF2-40B4-BE49-F238E27FC236}">
                  <a16:creationId xmlns:a16="http://schemas.microsoft.com/office/drawing/2014/main" id="{B6BD1710-838F-4CDD-A000-C6C710A6A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30">
              <a:extLst>
                <a:ext uri="{FF2B5EF4-FFF2-40B4-BE49-F238E27FC236}">
                  <a16:creationId xmlns:a16="http://schemas.microsoft.com/office/drawing/2014/main" id="{0BB93533-1C95-4B0A-B0E2-168602B08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31">
              <a:extLst>
                <a:ext uri="{FF2B5EF4-FFF2-40B4-BE49-F238E27FC236}">
                  <a16:creationId xmlns:a16="http://schemas.microsoft.com/office/drawing/2014/main" id="{CB0B113D-1987-4D89-A475-511E092FE1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73" name="Picture 2">
            <a:extLst>
              <a:ext uri="{FF2B5EF4-FFF2-40B4-BE49-F238E27FC236}">
                <a16:creationId xmlns:a16="http://schemas.microsoft.com/office/drawing/2014/main" id="{9BE36DBF-0333-4D36-A5BF-81FDA2406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13238"/>
            <a:ext cx="4062718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dgm="http://schemas.openxmlformats.org/drawingml/2006/diagram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8F49DC-63C2-4608-A6D1-8BB62AA2C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425" y="1134681"/>
            <a:ext cx="3085215" cy="4255025"/>
          </a:xfrm>
        </p:spPr>
        <p:txBody>
          <a:bodyPr>
            <a:normAutofit/>
          </a:bodyPr>
          <a:lstStyle/>
          <a:p>
            <a:r>
              <a:rPr lang="az-Latn-AZ" sz="2800" dirty="0">
                <a:solidFill>
                  <a:srgbClr val="FFFFFF"/>
                </a:solidFill>
              </a:rPr>
              <a:t>Plevral sindrom: </a:t>
            </a:r>
            <a:r>
              <a:rPr lang="az-Latn-AZ" sz="3200" dirty="0">
                <a:solidFill>
                  <a:srgbClr val="FFFFFF"/>
                </a:solidFill>
              </a:rPr>
              <a:t>PNEVMOTORAKS</a:t>
            </a:r>
            <a:endParaRPr lang="en-US" sz="2800" dirty="0">
              <a:solidFill>
                <a:srgbClr val="FFFFFF"/>
              </a:solidFill>
            </a:endParaRPr>
          </a:p>
        </p:txBody>
      </p:sp>
      <p:graphicFrame>
        <p:nvGraphicFramePr>
          <p:cNvPr id="41" name="Content Placeholder 2">
            <a:extLst>
              <a:ext uri="{FF2B5EF4-FFF2-40B4-BE49-F238E27FC236}">
                <a16:creationId xmlns:a16="http://schemas.microsoft.com/office/drawing/2014/main" id="{45E4A131-FCC9-6660-349D-3ED3120AFA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3963168"/>
              </p:ext>
            </p:extLst>
          </p:nvPr>
        </p:nvGraphicFramePr>
        <p:xfrm>
          <a:off x="4662189" y="1134682"/>
          <a:ext cx="6692748" cy="4255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A188F23-D5BA-FB43-B28C-7FBA3BA8CB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717" y="5103782"/>
            <a:ext cx="1894448" cy="18755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3E9882-93C5-DBC1-4D1F-E8D521064FE7}"/>
              </a:ext>
            </a:extLst>
          </p:cNvPr>
          <p:cNvSpPr txBox="1"/>
          <p:nvPr/>
        </p:nvSpPr>
        <p:spPr>
          <a:xfrm>
            <a:off x="-7094" y="6299200"/>
            <a:ext cx="37900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Chan S. Emergency Bedside Ultrasound to Detect Pneumothorax. </a:t>
            </a:r>
            <a:r>
              <a:rPr lang="en-US" sz="1400" dirty="0" err="1">
                <a:solidFill>
                  <a:schemeClr val="bg1"/>
                </a:solidFill>
              </a:rPr>
              <a:t>Acad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Emerg</a:t>
            </a:r>
            <a:r>
              <a:rPr lang="en-US" sz="1400" dirty="0">
                <a:solidFill>
                  <a:schemeClr val="bg1"/>
                </a:solidFill>
              </a:rPr>
              <a:t> Med January 2003.</a:t>
            </a:r>
          </a:p>
        </p:txBody>
      </p:sp>
    </p:spTree>
    <p:extLst>
      <p:ext uri="{BB962C8B-B14F-4D97-AF65-F5344CB8AC3E}">
        <p14:creationId xmlns:p14="http://schemas.microsoft.com/office/powerpoint/2010/main" val="680585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3F181-F6B5-4CD1-9040-BA4111193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4" y="618518"/>
            <a:ext cx="9905998" cy="1097740"/>
          </a:xfrm>
        </p:spPr>
        <p:txBody>
          <a:bodyPr/>
          <a:lstStyle/>
          <a:p>
            <a:pPr algn="ctr"/>
            <a:r>
              <a:rPr lang="en-US" dirty="0"/>
              <a:t>RADIOLOJI OLARAQ </a:t>
            </a:r>
            <a:r>
              <a:rPr lang="en-US" dirty="0" err="1"/>
              <a:t>pnx</a:t>
            </a:r>
            <a:endParaRPr lang="en-US" dirty="0"/>
          </a:p>
        </p:txBody>
      </p:sp>
      <p:pic>
        <p:nvPicPr>
          <p:cNvPr id="6" name="lung sliding pnx">
            <a:hlinkClick r:id="" action="ppaction://media"/>
            <a:extLst>
              <a:ext uri="{FF2B5EF4-FFF2-40B4-BE49-F238E27FC236}">
                <a16:creationId xmlns:a16="http://schemas.microsoft.com/office/drawing/2014/main" id="{81CAC89F-ADCF-4DDF-BEA8-5A75EDA6535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1414" y="1911839"/>
            <a:ext cx="5681418" cy="4107766"/>
          </a:xfrm>
        </p:spPr>
      </p:pic>
      <p:pic>
        <p:nvPicPr>
          <p:cNvPr id="1026" name="Picture 2" descr="Lung Point Mimics — Kwak Talk">
            <a:extLst>
              <a:ext uri="{FF2B5EF4-FFF2-40B4-BE49-F238E27FC236}">
                <a16:creationId xmlns:a16="http://schemas.microsoft.com/office/drawing/2014/main" id="{0DB1213E-358D-4A87-97F6-FA611ED32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40" y="1899138"/>
            <a:ext cx="4586068" cy="410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BD1D44-925D-1F6A-8551-912411454AD0}"/>
              </a:ext>
            </a:extLst>
          </p:cNvPr>
          <p:cNvSpPr txBox="1"/>
          <p:nvPr/>
        </p:nvSpPr>
        <p:spPr>
          <a:xfrm>
            <a:off x="10611394" y="2403566"/>
            <a:ext cx="1580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3200" dirty="0"/>
              <a:t>M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ECD897-CDE4-F867-9F36-22199391B139}"/>
              </a:ext>
            </a:extLst>
          </p:cNvPr>
          <p:cNvSpPr txBox="1"/>
          <p:nvPr/>
        </p:nvSpPr>
        <p:spPr>
          <a:xfrm>
            <a:off x="5502645" y="2403566"/>
            <a:ext cx="1580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3200" dirty="0"/>
              <a:t>B</a:t>
            </a:r>
            <a:endParaRPr lang="en-US" sz="3200" dirty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A42D324-ADE7-C45F-904F-EBFDCB19B0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394" y="-228655"/>
            <a:ext cx="1894448" cy="18755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D1B4B7-7A64-28C5-C410-3050F03FA610}"/>
              </a:ext>
            </a:extLst>
          </p:cNvPr>
          <p:cNvSpPr txBox="1"/>
          <p:nvPr/>
        </p:nvSpPr>
        <p:spPr>
          <a:xfrm>
            <a:off x="0" y="6550223"/>
            <a:ext cx="77282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Chan S. Emergency Bedside Ultrasound to Detect Pneumothorax. </a:t>
            </a:r>
            <a:r>
              <a:rPr lang="en-US" sz="1400" dirty="0" err="1"/>
              <a:t>Acad</a:t>
            </a:r>
            <a:r>
              <a:rPr lang="en-US" sz="1400" dirty="0"/>
              <a:t> </a:t>
            </a:r>
            <a:r>
              <a:rPr lang="en-US" sz="1400" dirty="0" err="1"/>
              <a:t>Emerg</a:t>
            </a:r>
            <a:r>
              <a:rPr lang="en-US" sz="1400" dirty="0"/>
              <a:t> Med January 2003.</a:t>
            </a:r>
          </a:p>
        </p:txBody>
      </p:sp>
    </p:spTree>
    <p:extLst>
      <p:ext uri="{BB962C8B-B14F-4D97-AF65-F5344CB8AC3E}">
        <p14:creationId xmlns:p14="http://schemas.microsoft.com/office/powerpoint/2010/main" val="18225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79AA19A-D2E5-47F2-AF0A-1AF60D42C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2">
            <a:extLst>
              <a:ext uri="{FF2B5EF4-FFF2-40B4-BE49-F238E27FC236}">
                <a16:creationId xmlns:a16="http://schemas.microsoft.com/office/drawing/2014/main" id="{91A1E618-D29E-4367-8C34-500E34D05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3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dgm="http://schemas.openxmlformats.org/drawingml/2006/diagram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1F2BFD0-D896-4BA3-BA8F-0C866BD02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E768552D-D282-4F68-A829-290A4E831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B24AFF31-9CD5-4E66-92F8-23BBAA24F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267C9D4-1770-45DD-AAFC-481CD7F9A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10DD6E0B-EC58-4D78-8125-AD2172CD2E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23D6129D-742B-422D-A589-6692C16715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EA94B27-F456-4ED8-8882-77632BDA08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5B7F96AD-560C-44A0-A513-B06758743D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86701218-3235-4E29-9935-1315B5CCAA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046B7BE0-D335-42EA-9893-4FA7654F1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1CE912BA-808B-403C-B26F-8083A682EF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D974F65A-298C-4395-B461-99B9B49A07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Line 16">
              <a:extLst>
                <a:ext uri="{FF2B5EF4-FFF2-40B4-BE49-F238E27FC236}">
                  <a16:creationId xmlns:a16="http://schemas.microsoft.com/office/drawing/2014/main" id="{700B2930-989F-49DC-B909-8150145AD0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795CB5A4-5145-4F55-95D0-6FB820C84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54BB8F48-D800-442A-A603-979FE924B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6E863078-201C-4DC0-8D49-077300CE5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6A07EBB6-75B0-4867-9AAF-7A645F414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Rectangle 21">
              <a:extLst>
                <a:ext uri="{FF2B5EF4-FFF2-40B4-BE49-F238E27FC236}">
                  <a16:creationId xmlns:a16="http://schemas.microsoft.com/office/drawing/2014/main" id="{FA40A456-C685-468E-802E-FC9DF586A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F101202F-1B2A-414C-83B7-9327E599C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4CC9B21F-B169-47E9-9B97-3BB645B29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BC5FF733-2B71-4734-AD6A-5B35D99A3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0BCEB342-9AFC-4DCB-B92F-E08DC9594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3B9B4933-5C48-49CF-9C6A-A29413150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404FC76C-600A-482C-8386-F77ACBCCA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E8C5D50B-A590-4AAE-A748-113B62DAD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6C045F21-7031-4278-BFEE-A9E856ADA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30">
              <a:extLst>
                <a:ext uri="{FF2B5EF4-FFF2-40B4-BE49-F238E27FC236}">
                  <a16:creationId xmlns:a16="http://schemas.microsoft.com/office/drawing/2014/main" id="{20EE11A6-3412-4362-8A81-592A15F2A1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31">
              <a:extLst>
                <a:ext uri="{FF2B5EF4-FFF2-40B4-BE49-F238E27FC236}">
                  <a16:creationId xmlns:a16="http://schemas.microsoft.com/office/drawing/2014/main" id="{A376EBB9-93F5-4B6F-95B3-C36B6C851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BE6DD4-440A-46F8-9AA0-B29E969A3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330" y="1254035"/>
            <a:ext cx="2926190" cy="4002222"/>
          </a:xfrm>
        </p:spPr>
        <p:txBody>
          <a:bodyPr>
            <a:normAutofit/>
          </a:bodyPr>
          <a:lstStyle/>
          <a:p>
            <a:r>
              <a:rPr lang="az-Latn-AZ" dirty="0">
                <a:solidFill>
                  <a:srgbClr val="FFFFFF"/>
                </a:solidFill>
              </a:rPr>
              <a:t>İnterstisial sindrom</a:t>
            </a:r>
            <a:endParaRPr lang="en-US" dirty="0">
              <a:solidFill>
                <a:srgbClr val="FFFFFF"/>
              </a:solidFill>
            </a:endParaRPr>
          </a:p>
        </p:txBody>
      </p:sp>
      <p:sp useBgFill="1">
        <p:nvSpPr>
          <p:cNvPr id="78" name="Round Diagonal Corner Rectangle 6">
            <a:extLst>
              <a:ext uri="{FF2B5EF4-FFF2-40B4-BE49-F238E27FC236}">
                <a16:creationId xmlns:a16="http://schemas.microsoft.com/office/drawing/2014/main" id="{092ADBCF-B973-4C52-B740-4963E95B3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853439"/>
            <a:ext cx="6987476" cy="4760505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bg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43">
            <a:extLst>
              <a:ext uri="{FF2B5EF4-FFF2-40B4-BE49-F238E27FC236}">
                <a16:creationId xmlns:a16="http://schemas.microsoft.com/office/drawing/2014/main" id="{3FDD94EF-2C73-4E4C-8332-A75D8AC6B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79200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id="{16EF4FCE-B4BF-485E-B545-95827107A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3">
              <a:extLst>
                <a:ext uri="{FF2B5EF4-FFF2-40B4-BE49-F238E27FC236}">
                  <a16:creationId xmlns:a16="http://schemas.microsoft.com/office/drawing/2014/main" id="{C2DD2F29-32E6-486A-A295-CB29680AD9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id="{B1A76276-E7B7-4550-9AFF-0A2E9EAEA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id="{EAFC4E0E-3390-457C-BCC9-A2479C10FE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6">
              <a:extLst>
                <a:ext uri="{FF2B5EF4-FFF2-40B4-BE49-F238E27FC236}">
                  <a16:creationId xmlns:a16="http://schemas.microsoft.com/office/drawing/2014/main" id="{D0E59BF7-C450-4448-B71A-80ECD878D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7">
              <a:extLst>
                <a:ext uri="{FF2B5EF4-FFF2-40B4-BE49-F238E27FC236}">
                  <a16:creationId xmlns:a16="http://schemas.microsoft.com/office/drawing/2014/main" id="{BAB182A0-0A27-42D3-A9D0-56E8B7F4A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8">
              <a:extLst>
                <a:ext uri="{FF2B5EF4-FFF2-40B4-BE49-F238E27FC236}">
                  <a16:creationId xmlns:a16="http://schemas.microsoft.com/office/drawing/2014/main" id="{4C9A08D9-525C-448E-A071-78226848F4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39">
              <a:extLst>
                <a:ext uri="{FF2B5EF4-FFF2-40B4-BE49-F238E27FC236}">
                  <a16:creationId xmlns:a16="http://schemas.microsoft.com/office/drawing/2014/main" id="{E7818D96-423C-499F-A080-00EF0B9D4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0">
              <a:extLst>
                <a:ext uri="{FF2B5EF4-FFF2-40B4-BE49-F238E27FC236}">
                  <a16:creationId xmlns:a16="http://schemas.microsoft.com/office/drawing/2014/main" id="{059B8971-2367-46BA-8FCC-D001A6C36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41">
              <a:extLst>
                <a:ext uri="{FF2B5EF4-FFF2-40B4-BE49-F238E27FC236}">
                  <a16:creationId xmlns:a16="http://schemas.microsoft.com/office/drawing/2014/main" id="{E4DF0A08-11EF-495A-980F-2ED66FBB81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D6AF354-61CF-C282-BECC-80ECE3ECB8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095203"/>
              </p:ext>
            </p:extLst>
          </p:nvPr>
        </p:nvGraphicFramePr>
        <p:xfrm>
          <a:off x="4423954" y="1254035"/>
          <a:ext cx="6296297" cy="4002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D5813C3-4482-21A8-7743-5D1C3E073A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717" y="5103782"/>
            <a:ext cx="1894448" cy="18755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CDE52B-C619-1B31-B245-CFB7E4CE4DE4}"/>
              </a:ext>
            </a:extLst>
          </p:cNvPr>
          <p:cNvSpPr txBox="1"/>
          <p:nvPr/>
        </p:nvSpPr>
        <p:spPr>
          <a:xfrm>
            <a:off x="42862" y="6517384"/>
            <a:ext cx="86932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Latn-AZ" sz="1400" dirty="0">
                <a:solidFill>
                  <a:schemeClr val="bg1"/>
                </a:solidFill>
              </a:rPr>
              <a:t>Vincent</a:t>
            </a:r>
            <a:r>
              <a:rPr lang="en-US" sz="1400" dirty="0">
                <a:solidFill>
                  <a:schemeClr val="bg1"/>
                </a:solidFill>
              </a:rPr>
              <a:t>, J., Moore, A. F., </a:t>
            </a:r>
            <a:r>
              <a:rPr lang="en-US" sz="1400" dirty="0" err="1">
                <a:solidFill>
                  <a:schemeClr val="bg1"/>
                </a:solidFill>
              </a:rPr>
              <a:t>Bellomo</a:t>
            </a:r>
            <a:r>
              <a:rPr lang="en-US" sz="1400" dirty="0">
                <a:solidFill>
                  <a:schemeClr val="bg1"/>
                </a:solidFill>
              </a:rPr>
              <a:t>, R. &amp; Marini, J., J. May 1, 2022. Textbook of Critical Care 8</a:t>
            </a:r>
            <a:r>
              <a:rPr lang="en-US" sz="1400" baseline="30000" dirty="0">
                <a:solidFill>
                  <a:schemeClr val="bg1"/>
                </a:solidFill>
              </a:rPr>
              <a:t>th</a:t>
            </a:r>
            <a:r>
              <a:rPr lang="en-US" sz="1400" dirty="0">
                <a:solidFill>
                  <a:schemeClr val="bg1"/>
                </a:solidFill>
              </a:rPr>
              <a:t> Edition. pp. 165-170.</a:t>
            </a:r>
          </a:p>
        </p:txBody>
      </p:sp>
    </p:spTree>
    <p:extLst>
      <p:ext uri="{BB962C8B-B14F-4D97-AF65-F5344CB8AC3E}">
        <p14:creationId xmlns:p14="http://schemas.microsoft.com/office/powerpoint/2010/main" val="3583998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62853-5063-4701-9C68-1552FA319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Latn-AZ" dirty="0"/>
              <a:t>SONOQRAFİK OLARAQ İnterstisial sindrom:</a:t>
            </a:r>
            <a:endParaRPr lang="en-US" dirty="0"/>
          </a:p>
        </p:txBody>
      </p:sp>
      <p:pic>
        <p:nvPicPr>
          <p:cNvPr id="4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19999B03-6807-4335-8579-C23C254B1D7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485" y="2249488"/>
            <a:ext cx="5634141" cy="3541712"/>
          </a:xfrm>
        </p:spPr>
      </p:pic>
      <p:pic>
        <p:nvPicPr>
          <p:cNvPr id="1026" name="Picture 2" descr="Sonographic Interstitial Syndrome - Soldati - 2009 - Journal of Ultrasound  in Medicine - Wiley Online Library">
            <a:extLst>
              <a:ext uri="{FF2B5EF4-FFF2-40B4-BE49-F238E27FC236}">
                <a16:creationId xmlns:a16="http://schemas.microsoft.com/office/drawing/2014/main" id="{0B667466-BDB5-4F70-9C89-396317434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387" y="2249488"/>
            <a:ext cx="4377128" cy="398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ED7AB02-2264-EFB1-8236-67B730DD4D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649" y="-199738"/>
            <a:ext cx="1894448" cy="18755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FB5571-694A-9D7A-20B5-698AEF72B417}"/>
              </a:ext>
            </a:extLst>
          </p:cNvPr>
          <p:cNvSpPr txBox="1"/>
          <p:nvPr/>
        </p:nvSpPr>
        <p:spPr>
          <a:xfrm>
            <a:off x="0" y="6505352"/>
            <a:ext cx="91521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Latn-AZ" sz="1400" dirty="0"/>
              <a:t>Vincent</a:t>
            </a:r>
            <a:r>
              <a:rPr lang="en-US" sz="1400" dirty="0"/>
              <a:t>, J., Moore, A. F., </a:t>
            </a:r>
            <a:r>
              <a:rPr lang="en-US" sz="1400" dirty="0" err="1"/>
              <a:t>Bellomo</a:t>
            </a:r>
            <a:r>
              <a:rPr lang="en-US" sz="1400" dirty="0"/>
              <a:t>, R. &amp; Marini, J., J. May 1, 2022. Textbook of Critical Care 8</a:t>
            </a:r>
            <a:r>
              <a:rPr lang="en-US" sz="1400" baseline="30000" dirty="0"/>
              <a:t>th</a:t>
            </a:r>
            <a:r>
              <a:rPr lang="en-US" sz="1400" dirty="0"/>
              <a:t> Edition. pp. 165-170.</a:t>
            </a:r>
          </a:p>
        </p:txBody>
      </p:sp>
    </p:spTree>
    <p:extLst>
      <p:ext uri="{BB962C8B-B14F-4D97-AF65-F5344CB8AC3E}">
        <p14:creationId xmlns:p14="http://schemas.microsoft.com/office/powerpoint/2010/main" val="141338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3252-AC17-4F42-91E5-423842EE1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Alveolyar</a:t>
            </a:r>
            <a:r>
              <a:rPr lang="en-US" dirty="0"/>
              <a:t> s</a:t>
            </a:r>
            <a:r>
              <a:rPr lang="az-Latn-AZ" dirty="0"/>
              <a:t>İ</a:t>
            </a:r>
            <a:r>
              <a:rPr lang="en-US" dirty="0" err="1"/>
              <a:t>ndrom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9B467-37A8-4312-AAE6-A38A7F84D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err="1"/>
              <a:t>Hipoexogen</a:t>
            </a:r>
            <a:r>
              <a:rPr lang="en-US" sz="3200" dirty="0"/>
              <a:t> </a:t>
            </a:r>
            <a:r>
              <a:rPr lang="az-Latn-AZ" sz="3200" dirty="0"/>
              <a:t>ağciyər toxuması fonunda hava bronxoqramları</a:t>
            </a:r>
          </a:p>
          <a:p>
            <a:r>
              <a:rPr lang="az-Latn-AZ" sz="3200" dirty="0"/>
              <a:t>Hepatizasiya (tissue-like sign)</a:t>
            </a:r>
          </a:p>
          <a:p>
            <a:r>
              <a:rPr lang="az-Latn-AZ" sz="3200" dirty="0"/>
              <a:t>Parçalı görüntü (Shred sign)</a:t>
            </a:r>
          </a:p>
          <a:p>
            <a:endParaRPr lang="en-US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2D4EC4D-2AD5-1294-4560-1F1C180AA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717" y="5103782"/>
            <a:ext cx="1894448" cy="18755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65CD84-9B1B-DAAE-B44C-FE4333BCDBAA}"/>
              </a:ext>
            </a:extLst>
          </p:cNvPr>
          <p:cNvSpPr txBox="1"/>
          <p:nvPr/>
        </p:nvSpPr>
        <p:spPr>
          <a:xfrm>
            <a:off x="0" y="6327226"/>
            <a:ext cx="97007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Biswas, A., </a:t>
            </a:r>
            <a:r>
              <a:rPr lang="en-US" sz="1200" dirty="0" err="1"/>
              <a:t>Lascano</a:t>
            </a:r>
            <a:r>
              <a:rPr lang="en-US" sz="1200" dirty="0"/>
              <a:t>, J. E., Mehta, H. J., &amp; Faruqi, I. (2017). The Utility of the “Shred Sign” in the Diagnosis of Acute Respiratory Distress Syndrome Resulting from Multifocal Pneumonia. American Journal of Respiratory and Critical Care Medicine, 195(2). doi:10.1164/rccm.201608-1671im</a:t>
            </a:r>
          </a:p>
        </p:txBody>
      </p:sp>
    </p:spTree>
    <p:extLst>
      <p:ext uri="{BB962C8B-B14F-4D97-AF65-F5344CB8AC3E}">
        <p14:creationId xmlns:p14="http://schemas.microsoft.com/office/powerpoint/2010/main" val="4106851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49FC8-5A75-46C7-9025-226034233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Latn-AZ" dirty="0"/>
              <a:t>Konsolidasiya</a:t>
            </a:r>
            <a:endParaRPr lang="en-US" dirty="0"/>
          </a:p>
        </p:txBody>
      </p:sp>
      <p:pic>
        <p:nvPicPr>
          <p:cNvPr id="2050" name="Picture 2" descr="pleural fluid | thinking critical care">
            <a:extLst>
              <a:ext uri="{FF2B5EF4-FFF2-40B4-BE49-F238E27FC236}">
                <a16:creationId xmlns:a16="http://schemas.microsoft.com/office/drawing/2014/main" id="{F0333B4F-D604-4A57-86D1-CAD27D75E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16" y="2097088"/>
            <a:ext cx="4419938" cy="194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he Shred Sign – NephroPOCUS">
            <a:extLst>
              <a:ext uri="{FF2B5EF4-FFF2-40B4-BE49-F238E27FC236}">
                <a16:creationId xmlns:a16="http://schemas.microsoft.com/office/drawing/2014/main" id="{F239AE16-4A18-4B64-B65A-6F6038D85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64" y="4142566"/>
            <a:ext cx="4067241" cy="252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VID-19 Lung Ultrasound | Lung Ultrasound Lesson">
            <a:extLst>
              <a:ext uri="{FF2B5EF4-FFF2-40B4-BE49-F238E27FC236}">
                <a16:creationId xmlns:a16="http://schemas.microsoft.com/office/drawing/2014/main" id="{C7A8B4BF-30C9-49F9-85E8-D5E48A6F2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449" y="2097088"/>
            <a:ext cx="4419938" cy="19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lsol_2">
            <a:hlinkClick r:id="" action="ppaction://media"/>
            <a:extLst>
              <a:ext uri="{FF2B5EF4-FFF2-40B4-BE49-F238E27FC236}">
                <a16:creationId xmlns:a16="http://schemas.microsoft.com/office/drawing/2014/main" id="{F14CCD56-0C48-3F1A-8952-F383BED12A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53702" y="4142566"/>
            <a:ext cx="3753432" cy="2469605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FA15A75-8F65-5489-95C1-70396140A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717" y="5103782"/>
            <a:ext cx="1894448" cy="187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8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F672A-63C4-49AF-9AA8-11448AA19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68352"/>
            <a:ext cx="9905998" cy="1478570"/>
          </a:xfrm>
        </p:spPr>
        <p:txBody>
          <a:bodyPr/>
          <a:lstStyle/>
          <a:p>
            <a:pPr algn="ctr"/>
            <a:r>
              <a:rPr lang="az-Latn-AZ" dirty="0"/>
              <a:t>Reanimasi</a:t>
            </a:r>
            <a:r>
              <a:rPr lang="en-US" dirty="0"/>
              <a:t>yada h</a:t>
            </a:r>
            <a:r>
              <a:rPr lang="az-Latn-AZ" dirty="0"/>
              <a:t>ər dəqiqə önəmlidir!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193EBF-3ED0-4E63-95C1-F2BE7C594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9863" y="1207087"/>
            <a:ext cx="9059594" cy="4825218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3A58E6D7-2D8B-1B4B-3667-D81D12A3D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717" y="5103782"/>
            <a:ext cx="1894448" cy="187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41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lsol_main">
            <a:hlinkClick r:id="" action="ppaction://media"/>
            <a:extLst>
              <a:ext uri="{FF2B5EF4-FFF2-40B4-BE49-F238E27FC236}">
                <a16:creationId xmlns:a16="http://schemas.microsoft.com/office/drawing/2014/main" id="{874A00FC-B371-02C3-0400-E15CCE846D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7916" y="250401"/>
            <a:ext cx="9027506" cy="6122264"/>
          </a:xfrm>
          <a:prstGeom prst="rect">
            <a:avLst/>
          </a:prstGeom>
        </p:spPr>
      </p:pic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5D63597B-8F89-97F3-A8CB-1BA4B25715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717" y="5103782"/>
            <a:ext cx="1894448" cy="187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4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07C80-A062-45D3-8AE2-3F333F6C0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Latn-AZ" dirty="0"/>
              <a:t>Blue protokol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1BEEADE-476D-4936-A09D-E1B4EC8F70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545583"/>
              </p:ext>
            </p:extLst>
          </p:nvPr>
        </p:nvGraphicFramePr>
        <p:xfrm>
          <a:off x="1409700" y="1964266"/>
          <a:ext cx="9643575" cy="370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6100">
                  <a:extLst>
                    <a:ext uri="{9D8B030D-6E8A-4147-A177-3AD203B41FA5}">
                      <a16:colId xmlns:a16="http://schemas.microsoft.com/office/drawing/2014/main" val="2200897335"/>
                    </a:ext>
                  </a:extLst>
                </a:gridCol>
                <a:gridCol w="4902242">
                  <a:extLst>
                    <a:ext uri="{9D8B030D-6E8A-4147-A177-3AD203B41FA5}">
                      <a16:colId xmlns:a16="http://schemas.microsoft.com/office/drawing/2014/main" val="2477222376"/>
                    </a:ext>
                  </a:extLst>
                </a:gridCol>
                <a:gridCol w="2925233">
                  <a:extLst>
                    <a:ext uri="{9D8B030D-6E8A-4147-A177-3AD203B41FA5}">
                      <a16:colId xmlns:a16="http://schemas.microsoft.com/office/drawing/2014/main" val="35343773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2109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 PROFIL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z-Latn-AZ" dirty="0"/>
                        <a:t>Ağciyər sürüşməsi</a:t>
                      </a:r>
                      <a:r>
                        <a:rPr lang="en-US" dirty="0"/>
                        <a:t> + A x</a:t>
                      </a:r>
                      <a:r>
                        <a:rPr lang="az-Latn-AZ" dirty="0"/>
                        <a:t>ətti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z-Latn-AZ" dirty="0"/>
                        <a:t>Normal ağciyər USG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1526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A’ PROFIL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z-Latn-AZ" dirty="0"/>
                        <a:t>Axətti ağciyər sürüşməsi</a:t>
                      </a:r>
                      <a:r>
                        <a:rPr lang="en-US" dirty="0"/>
                        <a:t> </a:t>
                      </a:r>
                      <a:r>
                        <a:rPr lang="az-Latn-AZ" dirty="0"/>
                        <a:t> olmadan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z-Latn-AZ" dirty="0"/>
                        <a:t>PNX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6601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 PROFIL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z-Latn-AZ" dirty="0"/>
                        <a:t>Ağciyər sürüşməsi</a:t>
                      </a:r>
                      <a:r>
                        <a:rPr lang="en-US" dirty="0"/>
                        <a:t> + </a:t>
                      </a:r>
                      <a:r>
                        <a:rPr lang="az-Latn-AZ" dirty="0"/>
                        <a:t>çoxsaylı ağc raketləri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z-Latn-AZ" dirty="0"/>
                        <a:t>Ağciyər ödemi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047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z-Latn-AZ" dirty="0"/>
                        <a:t>B</a:t>
                      </a:r>
                      <a:r>
                        <a:rPr lang="en-US" dirty="0"/>
                        <a:t>’</a:t>
                      </a:r>
                      <a:r>
                        <a:rPr lang="az-Latn-AZ" dirty="0"/>
                        <a:t> profil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Latn-AZ" dirty="0"/>
                        <a:t>Ağciyər sürüşməsi</a:t>
                      </a:r>
                      <a:r>
                        <a:rPr lang="en-US" dirty="0"/>
                        <a:t> </a:t>
                      </a:r>
                      <a:r>
                        <a:rPr lang="az-Latn-AZ" dirty="0"/>
                        <a:t>olmadan</a:t>
                      </a:r>
                      <a:r>
                        <a:rPr lang="en-US" dirty="0"/>
                        <a:t>+ </a:t>
                      </a:r>
                      <a:r>
                        <a:rPr lang="az-Latn-AZ" dirty="0"/>
                        <a:t>çoxsaylı ağc raketləri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z-Latn-AZ" dirty="0"/>
                        <a:t>AİS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6629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z-Latn-AZ" dirty="0"/>
                        <a:t>A/B profil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z-Latn-AZ" dirty="0"/>
                        <a:t>Bir tərəfli ağciyər roketləri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z-Latn-AZ" dirty="0"/>
                        <a:t>konsolidasiya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516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z-Latn-AZ" dirty="0"/>
                        <a:t>C profil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z-Latn-AZ" dirty="0"/>
                        <a:t>Toxuma bənzəri əlamət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z-Latn-AZ" dirty="0"/>
                        <a:t>konsolidasiya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5000245"/>
                  </a:ext>
                </a:extLst>
              </a:tr>
              <a:tr h="1555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3097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3820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3142662"/>
                  </a:ext>
                </a:extLst>
              </a:tr>
            </a:tbl>
          </a:graphicData>
        </a:graphic>
      </p:graphicFrame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9B2F116-6719-55F2-88A7-5EE8248ED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717" y="5103782"/>
            <a:ext cx="1894448" cy="18755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4DBB2C-6C3B-DB37-7057-90D4D8EBE3EC}"/>
              </a:ext>
            </a:extLst>
          </p:cNvPr>
          <p:cNvSpPr txBox="1"/>
          <p:nvPr/>
        </p:nvSpPr>
        <p:spPr>
          <a:xfrm>
            <a:off x="0" y="6041571"/>
            <a:ext cx="87031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Lichtenstein DA. Lung ultrasound in the critically ill. Ann Intensive Care. 2014;4(1):1. Published 2014 Jan 9. doi:10.1186/2110-5820-4-1</a:t>
            </a:r>
          </a:p>
          <a:p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CA8452-B894-8975-AC3E-6DE1A2CB6311}"/>
              </a:ext>
            </a:extLst>
          </p:cNvPr>
          <p:cNvSpPr txBox="1"/>
          <p:nvPr/>
        </p:nvSpPr>
        <p:spPr>
          <a:xfrm>
            <a:off x="1" y="6479178"/>
            <a:ext cx="3500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Acute Crit Care 2022, Nov.;37(4):502-515.</a:t>
            </a:r>
          </a:p>
        </p:txBody>
      </p:sp>
    </p:spTree>
    <p:extLst>
      <p:ext uri="{BB962C8B-B14F-4D97-AF65-F5344CB8AC3E}">
        <p14:creationId xmlns:p14="http://schemas.microsoft.com/office/powerpoint/2010/main" val="1803961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44FB-8583-F6CB-DB02-C0BFE525B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156AB55-47FE-5617-E4D9-F644A7918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282"/>
            <a:ext cx="12192000" cy="7164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0305D6-91A2-FB44-F5D9-A0CAE795FFD6}"/>
              </a:ext>
            </a:extLst>
          </p:cNvPr>
          <p:cNvSpPr txBox="1"/>
          <p:nvPr/>
        </p:nvSpPr>
        <p:spPr>
          <a:xfrm>
            <a:off x="123595" y="6488668"/>
            <a:ext cx="3601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dirty="0">
                <a:solidFill>
                  <a:schemeClr val="bg1">
                    <a:lumMod val="95000"/>
                    <a:lumOff val="5000"/>
                  </a:schemeClr>
                </a:solidFill>
              </a:rPr>
              <a:t>L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iechtenstein</a:t>
            </a:r>
            <a:r>
              <a:rPr lang="az-Latn-AZ" dirty="0">
                <a:solidFill>
                  <a:schemeClr val="bg1">
                    <a:lumMod val="95000"/>
                    <a:lumOff val="5000"/>
                  </a:schemeClr>
                </a:solidFill>
              </a:rPr>
              <a:t>, 2008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3B5A83B-E370-0680-D83E-FAE05222C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701" y="-153282"/>
            <a:ext cx="1894448" cy="187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64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hydrozoan, night sky&#10;&#10;Description automatically generated">
            <a:extLst>
              <a:ext uri="{FF2B5EF4-FFF2-40B4-BE49-F238E27FC236}">
                <a16:creationId xmlns:a16="http://schemas.microsoft.com/office/drawing/2014/main" id="{76D51D26-EA0E-4D61-8E5B-B364AF7EF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B53FE1-B677-4A5C-B98C-E2CE4712BB5F}"/>
              </a:ext>
            </a:extLst>
          </p:cNvPr>
          <p:cNvSpPr txBox="1"/>
          <p:nvPr/>
        </p:nvSpPr>
        <p:spPr>
          <a:xfrm>
            <a:off x="3759200" y="5588000"/>
            <a:ext cx="8166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6000">
                <a:latin typeface="Times New Roman" panose="02020603050405020304" pitchFamily="18" charset="0"/>
                <a:cs typeface="Times New Roman" panose="02020603050405020304" pitchFamily="18" charset="0"/>
              </a:rPr>
              <a:t>Təşəkkürlər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A7E652D-B6D3-F34E-0352-20EF7AB34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717" y="5103782"/>
            <a:ext cx="1894448" cy="187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53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85D7A-D529-4D6B-BA83-17A7CC240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br>
              <a:rPr lang="az-Latn-AZ" sz="6000" dirty="0"/>
            </a:br>
            <a:br>
              <a:rPr lang="az-Latn-AZ" sz="6000" dirty="0"/>
            </a:br>
            <a:br>
              <a:rPr lang="az-Latn-AZ" sz="6000" dirty="0"/>
            </a:br>
            <a:r>
              <a:rPr lang="az-Latn-AZ" sz="6000" dirty="0"/>
              <a:t>pocus</a:t>
            </a:r>
            <a:br>
              <a:rPr lang="az-Latn-AZ" sz="6000" dirty="0"/>
            </a:br>
            <a:br>
              <a:rPr lang="az-Latn-AZ" sz="6000" dirty="0"/>
            </a:br>
            <a:br>
              <a:rPr lang="az-Latn-AZ" sz="6000" dirty="0"/>
            </a:br>
            <a:endParaRPr lang="en-US" sz="6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A779799-199D-49CF-8433-55BD4EFBD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124" b="49296"/>
          <a:stretch/>
        </p:blipFill>
        <p:spPr>
          <a:xfrm>
            <a:off x="6096000" y="2082019"/>
            <a:ext cx="5708162" cy="37570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379571-66AB-4CEF-96D3-457C4ED5D282}"/>
              </a:ext>
            </a:extLst>
          </p:cNvPr>
          <p:cNvSpPr txBox="1"/>
          <p:nvPr/>
        </p:nvSpPr>
        <p:spPr>
          <a:xfrm>
            <a:off x="773723" y="2686929"/>
            <a:ext cx="46564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az-Latn-AZ" sz="2400" dirty="0"/>
              <a:t>1967 Joyner plevral effuziya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z-Latn-AZ" sz="2400" dirty="0"/>
              <a:t>Sürətli, ucuz, transfer tələb etməyən(portabl), radiasiya olmayan, təkrarlanabilən, yatrogen fəsadların azaldılması, vaxta qənaət.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0ED20EE-FF81-FB82-D9C0-D76D58BFC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788" y="-206730"/>
            <a:ext cx="1894448" cy="1875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B7D361-E2DE-8D15-35D1-74C0444C4A16}"/>
              </a:ext>
            </a:extLst>
          </p:cNvPr>
          <p:cNvSpPr txBox="1"/>
          <p:nvPr/>
        </p:nvSpPr>
        <p:spPr>
          <a:xfrm>
            <a:off x="0" y="6550223"/>
            <a:ext cx="74229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D1D5DB"/>
                </a:solidFill>
                <a:effectLst/>
                <a:latin typeface="Söhne"/>
              </a:rPr>
              <a:t>Lichtenstein, D. (2014). Lung ultrasound in the critically ill. Annals of intensive care, 4(1), 1-12.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51641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">
            <a:extLst>
              <a:ext uri="{FF2B5EF4-FFF2-40B4-BE49-F238E27FC236}">
                <a16:creationId xmlns:a16="http://schemas.microsoft.com/office/drawing/2014/main" id="{54B9C16B-AC4A-44ED-9075-F76549B46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10">
            <a:extLst>
              <a:ext uri="{FF2B5EF4-FFF2-40B4-BE49-F238E27FC236}">
                <a16:creationId xmlns:a16="http://schemas.microsoft.com/office/drawing/2014/main" id="{62A2FEB6-F419-4684-9ABC-9E32E012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100" y="-11384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21E24A15-28D6-4CEB-9268-0BB0BEEAF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345933F-9633-4510-90E1-08B0E2A19E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68A48FB-1BE4-4053-A76F-5A5511BA0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8149777B-6A9F-4C95-BF44-F96464507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0654845E-622A-4AD3-8F3A-6E1DEAB5F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DF1C0739-3D08-4C83-857E-B0724A6E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D235EAA0-7D5A-453A-9643-EE7A4954E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94C6FB7C-72DE-42DE-8F58-CCE9B8F55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FE31E0FE-EC8D-4EA7-BD9D-02F8C54F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69FE4B12-13E0-48F9-9E18-66406B8D3C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87FAADC3-B321-43EE-B8F3-2842D84098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Line 16">
              <a:extLst>
                <a:ext uri="{FF2B5EF4-FFF2-40B4-BE49-F238E27FC236}">
                  <a16:creationId xmlns:a16="http://schemas.microsoft.com/office/drawing/2014/main" id="{90461464-1683-402F-A72B-8558CC677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70F594E7-32D0-45B9-A3CF-636CF6FCB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8AEF60E1-26C2-4E3C-B839-347DDD23C3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792FE54B-EE9D-4E57-B6BC-6A9196BE8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72BE56DF-619D-463E-8F88-CABA09DA8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Rectangle 21">
              <a:extLst>
                <a:ext uri="{FF2B5EF4-FFF2-40B4-BE49-F238E27FC236}">
                  <a16:creationId xmlns:a16="http://schemas.microsoft.com/office/drawing/2014/main" id="{C7430457-1935-4BBF-A6A7-7C3125A02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BB006150-E547-4E84-A2B1-59131F3D5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5A8CD074-956B-41A4-870B-001554B69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070C253B-974E-459F-AD0B-705722482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BBC07B3D-A631-44EA-861A-7D80383A1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32039DC6-B4CF-4A5A-8D17-3A568D12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99E0C81F-5D8D-4AF8-BDE5-4DF75868F7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0D946680-855C-41EC-BBA2-61F6F776E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E6FAD9E8-6E13-45A0-A5D6-8BCAD27B4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0CCBC8FA-0581-454F-9FD1-6B6102A1A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5D6C328F-65A5-41E8-86E9-E4E638CC3B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89" name="Picture 2">
            <a:extLst>
              <a:ext uri="{FF2B5EF4-FFF2-40B4-BE49-F238E27FC236}">
                <a16:creationId xmlns:a16="http://schemas.microsoft.com/office/drawing/2014/main" id="{3E94A106-9341-485C-9057-9D62B2BD0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="" xmlns:a16="http://schemas.microsoft.com/office/drawing/2014/main" xmlns:p14="http://schemas.microsoft.com/office/powerpoint/2010/main" xmlns:dgm="http://schemas.openxmlformats.org/drawingml/2006/diagram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Rectangle 41">
            <a:extLst>
              <a:ext uri="{FF2B5EF4-FFF2-40B4-BE49-F238E27FC236}">
                <a16:creationId xmlns:a16="http://schemas.microsoft.com/office/drawing/2014/main" id="{B53044DC-4918-43DA-B49D-91673C6C9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1" name="Group 43">
            <a:extLst>
              <a:ext uri="{FF2B5EF4-FFF2-40B4-BE49-F238E27FC236}">
                <a16:creationId xmlns:a16="http://schemas.microsoft.com/office/drawing/2014/main" id="{1DCE6B36-1420-43AB-86CF-4E653A51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0" y="-9998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45" name="Rectangle 5">
              <a:extLst>
                <a:ext uri="{FF2B5EF4-FFF2-40B4-BE49-F238E27FC236}">
                  <a16:creationId xmlns:a16="http://schemas.microsoft.com/office/drawing/2014/main" id="{72626E0B-9628-468E-A713-011C02F60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93F7977A-BD91-4B0D-9A8D-372DB67AD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9FEE6A56-01A1-404D-864E-1C2587C9AF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E74DBBF2-EF6F-4E3E-B183-F8EEE7609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ABCF0F27-B056-474C-A0FB-1DB747A92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0A0A5B7B-BA2A-45CC-AABE-9D5B08A5D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3C9A5D2B-1787-4954-9108-B9D497A87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818C4F8B-7556-49A7-83C6-C8F631F6A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22BED614-D078-47EA-9C72-190217FDD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73DE0BF2-86D7-4038-AC4B-AF0F116A5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11D8BB55-D027-420C-9EF9-49B3BA79D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Line 16">
              <a:extLst>
                <a:ext uri="{FF2B5EF4-FFF2-40B4-BE49-F238E27FC236}">
                  <a16:creationId xmlns:a16="http://schemas.microsoft.com/office/drawing/2014/main" id="{3FAEF5CE-07ED-46A7-9777-D86C70719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29CAFB1A-357C-4313-B734-1CD4E4F9D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653161D3-8634-4BB7-A2BC-028C4EAA1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19">
              <a:extLst>
                <a:ext uri="{FF2B5EF4-FFF2-40B4-BE49-F238E27FC236}">
                  <a16:creationId xmlns:a16="http://schemas.microsoft.com/office/drawing/2014/main" id="{9537546A-6FF1-408B-AFE2-BBF7D3482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20">
              <a:extLst>
                <a:ext uri="{FF2B5EF4-FFF2-40B4-BE49-F238E27FC236}">
                  <a16:creationId xmlns:a16="http://schemas.microsoft.com/office/drawing/2014/main" id="{F73EE662-79B7-404B-B1B8-0E096BE4C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Rectangle 21">
              <a:extLst>
                <a:ext uri="{FF2B5EF4-FFF2-40B4-BE49-F238E27FC236}">
                  <a16:creationId xmlns:a16="http://schemas.microsoft.com/office/drawing/2014/main" id="{B6DDB906-1F52-4D64-8493-4816EDDD3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2" name="Freeform 22">
              <a:extLst>
                <a:ext uri="{FF2B5EF4-FFF2-40B4-BE49-F238E27FC236}">
                  <a16:creationId xmlns:a16="http://schemas.microsoft.com/office/drawing/2014/main" id="{4FA472A5-ABEA-4961-897B-7EB96AF09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23">
              <a:extLst>
                <a:ext uri="{FF2B5EF4-FFF2-40B4-BE49-F238E27FC236}">
                  <a16:creationId xmlns:a16="http://schemas.microsoft.com/office/drawing/2014/main" id="{54226E99-C38F-4456-A1F8-8897483FD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24">
              <a:extLst>
                <a:ext uri="{FF2B5EF4-FFF2-40B4-BE49-F238E27FC236}">
                  <a16:creationId xmlns:a16="http://schemas.microsoft.com/office/drawing/2014/main" id="{0A4A0196-A383-4629-B9A5-9C87E846C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25">
              <a:extLst>
                <a:ext uri="{FF2B5EF4-FFF2-40B4-BE49-F238E27FC236}">
                  <a16:creationId xmlns:a16="http://schemas.microsoft.com/office/drawing/2014/main" id="{BA5E608D-2E7B-4662-A9A0-18D4E0F0D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26">
              <a:extLst>
                <a:ext uri="{FF2B5EF4-FFF2-40B4-BE49-F238E27FC236}">
                  <a16:creationId xmlns:a16="http://schemas.microsoft.com/office/drawing/2014/main" id="{5E211F37-790F-4BD7-B055-022AE0C2E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27">
              <a:extLst>
                <a:ext uri="{FF2B5EF4-FFF2-40B4-BE49-F238E27FC236}">
                  <a16:creationId xmlns:a16="http://schemas.microsoft.com/office/drawing/2014/main" id="{96F375D0-232A-490A-9499-CB5FBA3FD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28">
              <a:extLst>
                <a:ext uri="{FF2B5EF4-FFF2-40B4-BE49-F238E27FC236}">
                  <a16:creationId xmlns:a16="http://schemas.microsoft.com/office/drawing/2014/main" id="{6B33B423-FD0F-4780-A0D6-32FC040B3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29">
              <a:extLst>
                <a:ext uri="{FF2B5EF4-FFF2-40B4-BE49-F238E27FC236}">
                  <a16:creationId xmlns:a16="http://schemas.microsoft.com/office/drawing/2014/main" id="{B6BD1710-838F-4CDD-A000-C6C710A6A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30">
              <a:extLst>
                <a:ext uri="{FF2B5EF4-FFF2-40B4-BE49-F238E27FC236}">
                  <a16:creationId xmlns:a16="http://schemas.microsoft.com/office/drawing/2014/main" id="{0BB93533-1C95-4B0A-B0E2-168602B08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31">
              <a:extLst>
                <a:ext uri="{FF2B5EF4-FFF2-40B4-BE49-F238E27FC236}">
                  <a16:creationId xmlns:a16="http://schemas.microsoft.com/office/drawing/2014/main" id="{CB0B113D-1987-4D89-A475-511E092FE1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92" name="Picture 2">
            <a:extLst>
              <a:ext uri="{FF2B5EF4-FFF2-40B4-BE49-F238E27FC236}">
                <a16:creationId xmlns:a16="http://schemas.microsoft.com/office/drawing/2014/main" id="{9BE36DBF-0333-4D36-A5BF-81FDA2406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13238"/>
            <a:ext cx="4062718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dgm="http://schemas.openxmlformats.org/drawingml/2006/diagram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18D56F-559B-43CC-B071-4F52A694C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330" y="1134681"/>
            <a:ext cx="2743310" cy="4255025"/>
          </a:xfrm>
        </p:spPr>
        <p:txBody>
          <a:bodyPr>
            <a:normAutofit/>
          </a:bodyPr>
          <a:lstStyle/>
          <a:p>
            <a:r>
              <a:rPr lang="az-Latn-AZ" dirty="0">
                <a:solidFill>
                  <a:srgbClr val="FFFFFF"/>
                </a:solidFill>
              </a:rPr>
              <a:t>Ağciyər USM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93" name="Content Placeholder 2">
            <a:extLst>
              <a:ext uri="{FF2B5EF4-FFF2-40B4-BE49-F238E27FC236}">
                <a16:creationId xmlns:a16="http://schemas.microsoft.com/office/drawing/2014/main" id="{B199F2ED-DB0C-75A6-C791-EEB1E3EABA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5699702"/>
              </p:ext>
            </p:extLst>
          </p:nvPr>
        </p:nvGraphicFramePr>
        <p:xfrm>
          <a:off x="4662189" y="1134682"/>
          <a:ext cx="6692748" cy="4255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7F8CEB70-B366-6110-D29F-D576A64A0D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717" y="5103782"/>
            <a:ext cx="1894448" cy="18755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B033A9-C73C-514B-1992-A362FB19072A}"/>
              </a:ext>
            </a:extLst>
          </p:cNvPr>
          <p:cNvSpPr txBox="1"/>
          <p:nvPr/>
        </p:nvSpPr>
        <p:spPr>
          <a:xfrm>
            <a:off x="-6435" y="6027003"/>
            <a:ext cx="39950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D1D5DB"/>
                </a:solidFill>
                <a:effectLst/>
                <a:latin typeface="Söhne"/>
              </a:rPr>
              <a:t>Lichtenstein, D. (2014). Lung ultrasound in the critically ill. Annals of intensive care, 4(1), 1-12.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7413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">
            <a:extLst>
              <a:ext uri="{FF2B5EF4-FFF2-40B4-BE49-F238E27FC236}">
                <a16:creationId xmlns:a16="http://schemas.microsoft.com/office/drawing/2014/main" id="{C6270675-9512-4978-8583-36659256E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82872-539B-4DE4-93C9-616538303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708515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az-Latn-AZ" dirty="0"/>
              <a:t>Hansı patologiyaları görə bilərik?</a:t>
            </a:r>
            <a:br>
              <a:rPr lang="az-Latn-AZ" dirty="0"/>
            </a:br>
            <a:endParaRPr lang="en-US" dirty="0"/>
          </a:p>
        </p:txBody>
      </p:sp>
      <p:graphicFrame>
        <p:nvGraphicFramePr>
          <p:cNvPr id="84" name="Content Placeholder 2">
            <a:extLst>
              <a:ext uri="{FF2B5EF4-FFF2-40B4-BE49-F238E27FC236}">
                <a16:creationId xmlns:a16="http://schemas.microsoft.com/office/drawing/2014/main" id="{6EF984A1-4071-57A9-0C1C-8F9CC9646E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3714395"/>
              </p:ext>
            </p:extLst>
          </p:nvPr>
        </p:nvGraphicFramePr>
        <p:xfrm>
          <a:off x="1141413" y="2249488"/>
          <a:ext cx="9906000" cy="3541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92951562-C3BD-475E-E3B2-1B9060330D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717" y="5103782"/>
            <a:ext cx="1894448" cy="18755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47F208-A8DC-62F6-E3DD-91908FB5035B}"/>
              </a:ext>
            </a:extLst>
          </p:cNvPr>
          <p:cNvSpPr txBox="1"/>
          <p:nvPr/>
        </p:nvSpPr>
        <p:spPr>
          <a:xfrm>
            <a:off x="0" y="6457015"/>
            <a:ext cx="86900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D1D5DB"/>
                </a:solidFill>
                <a:effectLst/>
                <a:latin typeface="Söhne"/>
              </a:rPr>
              <a:t>Lichtenstein, D. (2014). Lung ultrasound in the critically ill. Annals of intensive care, 4(1), 1-12.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46965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9FA7B-FD6F-4153-93F5-E6C566B5B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z-Latn-AZ" sz="3200" dirty="0"/>
              <a:t>Ağciyərlərin sonoqrafik incələmə nöqtələri</a:t>
            </a:r>
            <a:endParaRPr lang="en-US" sz="3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183002-B27B-4224-811A-E6CC19A753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4510" r="2081" b="23220"/>
          <a:stretch/>
        </p:blipFill>
        <p:spPr>
          <a:xfrm>
            <a:off x="1141411" y="2489982"/>
            <a:ext cx="4035499" cy="38910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28D10D-040A-4D02-A6C8-D1550113915F}"/>
              </a:ext>
            </a:extLst>
          </p:cNvPr>
          <p:cNvSpPr txBox="1"/>
          <p:nvPr/>
        </p:nvSpPr>
        <p:spPr>
          <a:xfrm>
            <a:off x="6095999" y="2743200"/>
            <a:ext cx="49514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2800" dirty="0"/>
              <a:t>Anterior zona- yuxarı və sağ orta pay</a:t>
            </a:r>
          </a:p>
          <a:p>
            <a:endParaRPr lang="az-Latn-AZ" sz="2800" dirty="0"/>
          </a:p>
          <a:p>
            <a:r>
              <a:rPr lang="az-Latn-AZ" sz="2800" dirty="0"/>
              <a:t>Lateral\posterior zona – aşağı pay</a:t>
            </a:r>
            <a:endParaRPr lang="en-US" sz="2800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DCFF9363-644C-EACA-F36C-0E806151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717" y="5103782"/>
            <a:ext cx="1894448" cy="187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8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4B9C16B-AC4A-44ED-9075-F76549B46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A2FEB6-F419-4684-9ABC-9E32E012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100" y="-11384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21E24A15-28D6-4CEB-9268-0BB0BEEAF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345933F-9633-4510-90E1-08B0E2A19E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68A48FB-1BE4-4053-A76F-5A5511BA0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8149777B-6A9F-4C95-BF44-F96464507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0654845E-622A-4AD3-8F3A-6E1DEAB5F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DF1C0739-3D08-4C83-857E-B0724A6E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D235EAA0-7D5A-453A-9643-EE7A4954E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94C6FB7C-72DE-42DE-8F58-CCE9B8F55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FE31E0FE-EC8D-4EA7-BD9D-02F8C54F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69FE4B12-13E0-48F9-9E18-66406B8D3C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87FAADC3-B321-43EE-B8F3-2842D84098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Line 16">
              <a:extLst>
                <a:ext uri="{FF2B5EF4-FFF2-40B4-BE49-F238E27FC236}">
                  <a16:creationId xmlns:a16="http://schemas.microsoft.com/office/drawing/2014/main" id="{90461464-1683-402F-A72B-8558CC677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70F594E7-32D0-45B9-A3CF-636CF6FCB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8AEF60E1-26C2-4E3C-B839-347DDD23C3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792FE54B-EE9D-4E57-B6BC-6A9196BE8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72BE56DF-619D-463E-8F88-CABA09DA8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Rectangle 21">
              <a:extLst>
                <a:ext uri="{FF2B5EF4-FFF2-40B4-BE49-F238E27FC236}">
                  <a16:creationId xmlns:a16="http://schemas.microsoft.com/office/drawing/2014/main" id="{C7430457-1935-4BBF-A6A7-7C3125A02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BB006150-E547-4E84-A2B1-59131F3D5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5A8CD074-956B-41A4-870B-001554B69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070C253B-974E-459F-AD0B-705722482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BBC07B3D-A631-44EA-861A-7D80383A1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32039DC6-B4CF-4A5A-8D17-3A568D12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99E0C81F-5D8D-4AF8-BDE5-4DF75868F7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0D946680-855C-41EC-BBA2-61F6F776E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E6FAD9E8-6E13-45A0-A5D6-8BCAD27B4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0CCBC8FA-0581-454F-9FD1-6B6102A1A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5D6C328F-65A5-41E8-86E9-E4E638CC3B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40" name="Picture 2">
            <a:extLst>
              <a:ext uri="{FF2B5EF4-FFF2-40B4-BE49-F238E27FC236}">
                <a16:creationId xmlns:a16="http://schemas.microsoft.com/office/drawing/2014/main" id="{3E94A106-9341-485C-9057-9D62B2BD0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="" xmlns:a16="http://schemas.microsoft.com/office/drawing/2014/main" xmlns:p14="http://schemas.microsoft.com/office/powerpoint/2010/main" xmlns:dgm="http://schemas.openxmlformats.org/drawingml/2006/diagram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B53044DC-4918-43DA-B49D-91673C6C9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DCE6B36-1420-43AB-86CF-4E653A51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0" y="-9998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45" name="Rectangle 5">
              <a:extLst>
                <a:ext uri="{FF2B5EF4-FFF2-40B4-BE49-F238E27FC236}">
                  <a16:creationId xmlns:a16="http://schemas.microsoft.com/office/drawing/2014/main" id="{72626E0B-9628-468E-A713-011C02F60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93F7977A-BD91-4B0D-9A8D-372DB67AD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9FEE6A56-01A1-404D-864E-1C2587C9AF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E74DBBF2-EF6F-4E3E-B183-F8EEE7609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ABCF0F27-B056-474C-A0FB-1DB747A92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0A0A5B7B-BA2A-45CC-AABE-9D5B08A5D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3C9A5D2B-1787-4954-9108-B9D497A87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818C4F8B-7556-49A7-83C6-C8F631F6A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22BED614-D078-47EA-9C72-190217FDD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73DE0BF2-86D7-4038-AC4B-AF0F116A5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11D8BB55-D027-420C-9EF9-49B3BA79D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Line 16">
              <a:extLst>
                <a:ext uri="{FF2B5EF4-FFF2-40B4-BE49-F238E27FC236}">
                  <a16:creationId xmlns:a16="http://schemas.microsoft.com/office/drawing/2014/main" id="{3FAEF5CE-07ED-46A7-9777-D86C70719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29CAFB1A-357C-4313-B734-1CD4E4F9D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653161D3-8634-4BB7-A2BC-028C4EAA1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19">
              <a:extLst>
                <a:ext uri="{FF2B5EF4-FFF2-40B4-BE49-F238E27FC236}">
                  <a16:creationId xmlns:a16="http://schemas.microsoft.com/office/drawing/2014/main" id="{9537546A-6FF1-408B-AFE2-BBF7D3482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20">
              <a:extLst>
                <a:ext uri="{FF2B5EF4-FFF2-40B4-BE49-F238E27FC236}">
                  <a16:creationId xmlns:a16="http://schemas.microsoft.com/office/drawing/2014/main" id="{F73EE662-79B7-404B-B1B8-0E096BE4C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Rectangle 21">
              <a:extLst>
                <a:ext uri="{FF2B5EF4-FFF2-40B4-BE49-F238E27FC236}">
                  <a16:creationId xmlns:a16="http://schemas.microsoft.com/office/drawing/2014/main" id="{B6DDB906-1F52-4D64-8493-4816EDDD3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2" name="Freeform 22">
              <a:extLst>
                <a:ext uri="{FF2B5EF4-FFF2-40B4-BE49-F238E27FC236}">
                  <a16:creationId xmlns:a16="http://schemas.microsoft.com/office/drawing/2014/main" id="{4FA472A5-ABEA-4961-897B-7EB96AF09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23">
              <a:extLst>
                <a:ext uri="{FF2B5EF4-FFF2-40B4-BE49-F238E27FC236}">
                  <a16:creationId xmlns:a16="http://schemas.microsoft.com/office/drawing/2014/main" id="{54226E99-C38F-4456-A1F8-8897483FD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24">
              <a:extLst>
                <a:ext uri="{FF2B5EF4-FFF2-40B4-BE49-F238E27FC236}">
                  <a16:creationId xmlns:a16="http://schemas.microsoft.com/office/drawing/2014/main" id="{0A4A0196-A383-4629-B9A5-9C87E846C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25">
              <a:extLst>
                <a:ext uri="{FF2B5EF4-FFF2-40B4-BE49-F238E27FC236}">
                  <a16:creationId xmlns:a16="http://schemas.microsoft.com/office/drawing/2014/main" id="{BA5E608D-2E7B-4662-A9A0-18D4E0F0D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26">
              <a:extLst>
                <a:ext uri="{FF2B5EF4-FFF2-40B4-BE49-F238E27FC236}">
                  <a16:creationId xmlns:a16="http://schemas.microsoft.com/office/drawing/2014/main" id="{5E211F37-790F-4BD7-B055-022AE0C2E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27">
              <a:extLst>
                <a:ext uri="{FF2B5EF4-FFF2-40B4-BE49-F238E27FC236}">
                  <a16:creationId xmlns:a16="http://schemas.microsoft.com/office/drawing/2014/main" id="{96F375D0-232A-490A-9499-CB5FBA3FD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28">
              <a:extLst>
                <a:ext uri="{FF2B5EF4-FFF2-40B4-BE49-F238E27FC236}">
                  <a16:creationId xmlns:a16="http://schemas.microsoft.com/office/drawing/2014/main" id="{6B33B423-FD0F-4780-A0D6-32FC040B3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29">
              <a:extLst>
                <a:ext uri="{FF2B5EF4-FFF2-40B4-BE49-F238E27FC236}">
                  <a16:creationId xmlns:a16="http://schemas.microsoft.com/office/drawing/2014/main" id="{B6BD1710-838F-4CDD-A000-C6C710A6A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30">
              <a:extLst>
                <a:ext uri="{FF2B5EF4-FFF2-40B4-BE49-F238E27FC236}">
                  <a16:creationId xmlns:a16="http://schemas.microsoft.com/office/drawing/2014/main" id="{0BB93533-1C95-4B0A-B0E2-168602B08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31">
              <a:extLst>
                <a:ext uri="{FF2B5EF4-FFF2-40B4-BE49-F238E27FC236}">
                  <a16:creationId xmlns:a16="http://schemas.microsoft.com/office/drawing/2014/main" id="{CB0B113D-1987-4D89-A475-511E092FE1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73" name="Picture 2">
            <a:extLst>
              <a:ext uri="{FF2B5EF4-FFF2-40B4-BE49-F238E27FC236}">
                <a16:creationId xmlns:a16="http://schemas.microsoft.com/office/drawing/2014/main" id="{9BE36DBF-0333-4D36-A5BF-81FDA2406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13238"/>
            <a:ext cx="4062718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dgm="http://schemas.openxmlformats.org/drawingml/2006/diagram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4DB205-F030-4EB1-B9C0-929511765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330" y="1134681"/>
            <a:ext cx="2743310" cy="4255025"/>
          </a:xfrm>
        </p:spPr>
        <p:txBody>
          <a:bodyPr>
            <a:normAutofit/>
          </a:bodyPr>
          <a:lstStyle/>
          <a:p>
            <a:r>
              <a:rPr lang="az-Latn-AZ" dirty="0">
                <a:solidFill>
                  <a:srgbClr val="FFFFFF"/>
                </a:solidFill>
              </a:rPr>
              <a:t>Normal Ağciyər Usm ƏLAMƏTLƏR</a:t>
            </a:r>
            <a:br>
              <a:rPr lang="az-Latn-AZ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E0394C8-100E-BDA7-D91D-AF28530760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8261050"/>
              </p:ext>
            </p:extLst>
          </p:nvPr>
        </p:nvGraphicFramePr>
        <p:xfrm>
          <a:off x="4662189" y="1134682"/>
          <a:ext cx="6692748" cy="4255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995DCD02-0FEA-DE7D-90A0-D057A3B1D5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717" y="5103782"/>
            <a:ext cx="1894448" cy="18755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DB1007-95CC-151F-916F-3A17EFEF6F87}"/>
              </a:ext>
            </a:extLst>
          </p:cNvPr>
          <p:cNvSpPr txBox="1"/>
          <p:nvPr/>
        </p:nvSpPr>
        <p:spPr>
          <a:xfrm>
            <a:off x="7094" y="6506230"/>
            <a:ext cx="40556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D1D5DB"/>
                </a:solidFill>
                <a:effectLst/>
                <a:latin typeface="Söhne"/>
              </a:rPr>
              <a:t>Acute Crit Care 2022, Nov.;37(4):502-515.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87394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3025A-4565-47FF-A3B6-02B8DA968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495" y="160087"/>
            <a:ext cx="9905998" cy="1478570"/>
          </a:xfrm>
        </p:spPr>
        <p:txBody>
          <a:bodyPr/>
          <a:lstStyle/>
          <a:p>
            <a:pPr algn="ctr"/>
            <a:r>
              <a:rPr lang="az-Latn-AZ" dirty="0"/>
              <a:t>Normal Ağciyər USG əlamətləri</a:t>
            </a:r>
            <a:endParaRPr lang="en-US" dirty="0"/>
          </a:p>
        </p:txBody>
      </p:sp>
      <p:pic>
        <p:nvPicPr>
          <p:cNvPr id="1026" name="Picture 2" descr="Two-dimensional ultrasound of healthy lungs. Ribs and the pleura... |  Download Scientific Diagram">
            <a:extLst>
              <a:ext uri="{FF2B5EF4-FFF2-40B4-BE49-F238E27FC236}">
                <a16:creationId xmlns:a16="http://schemas.microsoft.com/office/drawing/2014/main" id="{AC7ADAAF-C6DE-4D65-878A-D734643B0D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205" y="1960257"/>
            <a:ext cx="8848578" cy="42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5359E2-3E0F-40EE-9A2E-0F1141E1A044}"/>
              </a:ext>
            </a:extLst>
          </p:cNvPr>
          <p:cNvSpPr txBox="1"/>
          <p:nvPr/>
        </p:nvSpPr>
        <p:spPr>
          <a:xfrm>
            <a:off x="1497205" y="1498592"/>
            <a:ext cx="7620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az-Latn-AZ" sz="2400" dirty="0"/>
              <a:t>Yarasa əlaməti B rejimdə görülür</a:t>
            </a:r>
            <a:endParaRPr lang="en-US" sz="2400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409B52B-22E5-B13C-0EC0-BB5CF63C7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717" y="5103782"/>
            <a:ext cx="1894448" cy="18755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71BC89-A986-D28D-C406-28A0F204650F}"/>
              </a:ext>
            </a:extLst>
          </p:cNvPr>
          <p:cNvSpPr txBox="1"/>
          <p:nvPr/>
        </p:nvSpPr>
        <p:spPr>
          <a:xfrm>
            <a:off x="0" y="6426493"/>
            <a:ext cx="72270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D1D5DB"/>
                </a:solidFill>
                <a:effectLst/>
                <a:latin typeface="Söhne"/>
              </a:rPr>
              <a:t>Acute Crit Care 2022, Nov.;37(4):502-515.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32751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691E-0B07-4D81-AE29-F48C21A23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z-Latn-AZ" dirty="0">
                <a:solidFill>
                  <a:prstClr val="white"/>
                </a:solidFill>
              </a:rPr>
              <a:t>Normal Ağciyər USG əlamətləri</a:t>
            </a:r>
            <a:endParaRPr lang="en-US" dirty="0"/>
          </a:p>
        </p:txBody>
      </p:sp>
      <p:pic>
        <p:nvPicPr>
          <p:cNvPr id="4" name="Normal Lung Sliding">
            <a:hlinkClick r:id="" action="ppaction://media"/>
            <a:extLst>
              <a:ext uri="{FF2B5EF4-FFF2-40B4-BE49-F238E27FC236}">
                <a16:creationId xmlns:a16="http://schemas.microsoft.com/office/drawing/2014/main" id="{8FE69185-3BD0-410F-AA26-FEB0818B62C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4228" y="1980809"/>
            <a:ext cx="9481624" cy="4178105"/>
          </a:xfr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6637ACE-2141-2CD6-BB8B-082CC1D3B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717" y="5103782"/>
            <a:ext cx="1894448" cy="18755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D3E80A-17E4-412E-4D87-F6D11EDF34F5}"/>
              </a:ext>
            </a:extLst>
          </p:cNvPr>
          <p:cNvSpPr txBox="1"/>
          <p:nvPr/>
        </p:nvSpPr>
        <p:spPr>
          <a:xfrm>
            <a:off x="0" y="6415249"/>
            <a:ext cx="70963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D1D5DB"/>
                </a:solidFill>
                <a:effectLst/>
                <a:latin typeface="Söhne"/>
              </a:rPr>
              <a:t>Lichtenstein, D. (2014). Lung ultrasound in the critically ill. Annals of intensive care, 4(1), 1-12.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3980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0FD98EA5EEF1439FC29988D18AC7F2" ma:contentTypeVersion="11" ma:contentTypeDescription="Create a new document." ma:contentTypeScope="" ma:versionID="0ed7b776917f1b353a7130b33790ff5b">
  <xsd:schema xmlns:xsd="http://www.w3.org/2001/XMLSchema" xmlns:xs="http://www.w3.org/2001/XMLSchema" xmlns:p="http://schemas.microsoft.com/office/2006/metadata/properties" xmlns:ns3="ca6f90a2-53ac-4da0-a196-0718f07677bf" xmlns:ns4="76ba5485-46d3-49bd-8988-4b32d6760167" targetNamespace="http://schemas.microsoft.com/office/2006/metadata/properties" ma:root="true" ma:fieldsID="90c504ee75d8e7a008b56068ff653924" ns3:_="" ns4:_="">
    <xsd:import namespace="ca6f90a2-53ac-4da0-a196-0718f07677bf"/>
    <xsd:import namespace="76ba5485-46d3-49bd-8988-4b32d676016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6f90a2-53ac-4da0-a196-0718f07677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ba5485-46d3-49bd-8988-4b32d676016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115D25-418C-4FA0-8C51-1A0EDA3A073E}">
  <ds:schemaRefs>
    <ds:schemaRef ds:uri="ca6f90a2-53ac-4da0-a196-0718f07677bf"/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  <ds:schemaRef ds:uri="76ba5485-46d3-49bd-8988-4b32d6760167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4840897-8087-4672-9912-84C143A05C9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DC4C72-5466-46DC-B38C-C9A991A311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6f90a2-53ac-4da0-a196-0718f07677bf"/>
    <ds:schemaRef ds:uri="76ba5485-46d3-49bd-8988-4b32d67601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825</Words>
  <Application>Microsoft Office PowerPoint</Application>
  <PresentationFormat>Widescreen</PresentationFormat>
  <Paragraphs>101</Paragraphs>
  <Slides>23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Algerian</vt:lpstr>
      <vt:lpstr>Arial</vt:lpstr>
      <vt:lpstr>Calibri</vt:lpstr>
      <vt:lpstr>Söhne</vt:lpstr>
      <vt:lpstr>Times New Roman</vt:lpstr>
      <vt:lpstr>Tw Cen MT</vt:lpstr>
      <vt:lpstr>Circuit</vt:lpstr>
      <vt:lpstr>Gündəlik Praktikamızda Pocus istifadəsi </vt:lpstr>
      <vt:lpstr>Reanimasiyada hər dəqiqə önəmlidir!</vt:lpstr>
      <vt:lpstr>   pocus   </vt:lpstr>
      <vt:lpstr>Ağciyər USM</vt:lpstr>
      <vt:lpstr>Hansı patologiyaları görə bilərik? </vt:lpstr>
      <vt:lpstr>Ağciyərlərin sonoqrafik incələmə nöqtələri</vt:lpstr>
      <vt:lpstr>Normal Ağciyər Usm ƏLAMƏTLƏR </vt:lpstr>
      <vt:lpstr>Normal Ağciyər USG əlamətləri</vt:lpstr>
      <vt:lpstr>Normal Ağciyər USG əlamətləri</vt:lpstr>
      <vt:lpstr>Normal Ağciyər USG əlamətləri</vt:lpstr>
      <vt:lpstr>Normal Ağciyər USG əlamətləri</vt:lpstr>
      <vt:lpstr>PROTOKOLLAR</vt:lpstr>
      <vt:lpstr>BLUE vs plaps NÖQTƏSİ</vt:lpstr>
      <vt:lpstr>Plevral sindrom: PNEVMOTORAKS</vt:lpstr>
      <vt:lpstr>RADIOLOJI OLARAQ pnx</vt:lpstr>
      <vt:lpstr>İnterstisial sindrom</vt:lpstr>
      <vt:lpstr>SONOQRAFİK OLARAQ İnterstisial sindrom:</vt:lpstr>
      <vt:lpstr>Alveolyar sİndrom</vt:lpstr>
      <vt:lpstr>Konsolidasiya</vt:lpstr>
      <vt:lpstr>PowerPoint Presentation</vt:lpstr>
      <vt:lpstr>Blue protokol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Reanimasiya şöbəsində USM</dc:title>
  <dc:creator>Murad Abdullayev</dc:creator>
  <cp:lastModifiedBy>Nihat Abdullayev</cp:lastModifiedBy>
  <cp:revision>18</cp:revision>
  <dcterms:created xsi:type="dcterms:W3CDTF">2022-11-09T19:49:15Z</dcterms:created>
  <dcterms:modified xsi:type="dcterms:W3CDTF">2023-04-01T07:34:36Z</dcterms:modified>
</cp:coreProperties>
</file>